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ирилл" initials="К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32" autoAdjust="0"/>
  </p:normalViewPr>
  <p:slideViewPr>
    <p:cSldViewPr>
      <p:cViewPr>
        <p:scale>
          <a:sx n="70" d="100"/>
          <a:sy n="70" d="100"/>
        </p:scale>
        <p:origin x="-1248" y="-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578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2-23T23:13:17.007" idx="1">
    <p:pos x="10" y="10"/>
    <p:text/>
  </p:cm>
  <p:cm authorId="0" dt="2019-02-23T23:13:18.770" idx="2">
    <p:pos x="146" y="146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03D0E-72EE-4BE9-AD39-684381256637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CB94D-9D12-4F51-B99F-BE5771C3C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632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CB94D-9D12-4F51-B99F-BE5771C3C0B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949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CB94D-9D12-4F51-B99F-BE5771C3C0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50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B8D5-F4F5-4197-8575-E699558FB9E8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D4F6-74D4-40B2-B789-5503BE51F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2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B8D5-F4F5-4197-8575-E699558FB9E8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D4F6-74D4-40B2-B789-5503BE51F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26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B8D5-F4F5-4197-8575-E699558FB9E8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D4F6-74D4-40B2-B789-5503BE51F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1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B8D5-F4F5-4197-8575-E699558FB9E8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D4F6-74D4-40B2-B789-5503BE51F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48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B8D5-F4F5-4197-8575-E699558FB9E8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D4F6-74D4-40B2-B789-5503BE51F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67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B8D5-F4F5-4197-8575-E699558FB9E8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D4F6-74D4-40B2-B789-5503BE51F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74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B8D5-F4F5-4197-8575-E699558FB9E8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D4F6-74D4-40B2-B789-5503BE51F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36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B8D5-F4F5-4197-8575-E699558FB9E8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D4F6-74D4-40B2-B789-5503BE51F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24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B8D5-F4F5-4197-8575-E699558FB9E8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D4F6-74D4-40B2-B789-5503BE51F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1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B8D5-F4F5-4197-8575-E699558FB9E8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D4F6-74D4-40B2-B789-5503BE51F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30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B8D5-F4F5-4197-8575-E699558FB9E8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D4F6-74D4-40B2-B789-5503BE51F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55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6B8D5-F4F5-4197-8575-E699558FB9E8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ED4F6-74D4-40B2-B789-5503BE51F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slide" Target="slide6.xml"/><Relationship Id="rId1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eg"/><Relationship Id="rId12" Type="http://schemas.openxmlformats.org/officeDocument/2006/relationships/image" Target="../media/image5.jpeg"/><Relationship Id="rId17" Type="http://schemas.openxmlformats.org/officeDocument/2006/relationships/slide" Target="slide5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.jpeg"/><Relationship Id="rId1" Type="http://schemas.openxmlformats.org/officeDocument/2006/relationships/themeOverride" Target="../theme/themeOverride1.xml"/><Relationship Id="rId6" Type="http://schemas.openxmlformats.org/officeDocument/2006/relationships/slide" Target="slide7.xml"/><Relationship Id="rId11" Type="http://schemas.openxmlformats.org/officeDocument/2006/relationships/slide" Target="slide4.xml"/><Relationship Id="rId5" Type="http://schemas.openxmlformats.org/officeDocument/2006/relationships/image" Target="../media/image2.jpeg"/><Relationship Id="rId15" Type="http://schemas.openxmlformats.org/officeDocument/2006/relationships/image" Target="../media/image6.png"/><Relationship Id="rId10" Type="http://schemas.openxmlformats.org/officeDocument/2006/relationships/image" Target="../media/image4.jpeg"/><Relationship Id="rId19" Type="http://schemas.openxmlformats.org/officeDocument/2006/relationships/slide" Target="slide2.xml"/><Relationship Id="rId4" Type="http://schemas.openxmlformats.org/officeDocument/2006/relationships/image" Target="../media/image1.jpeg"/><Relationship Id="rId9" Type="http://schemas.openxmlformats.org/officeDocument/2006/relationships/slide" Target="slide3.xml"/><Relationship Id="rId1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school154.edu.kh.ua/files2/photogallery/8178/0014%20%D0%90%D0%A7%D0%9E%D0%9C%D0%A3%D0%A7%D0%9A%D0%98%20(1).jpg?size=100&amp;height=300&amp;width=39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3" t="17500" r="14178" b="20000"/>
          <a:stretch/>
        </p:blipFill>
        <p:spPr bwMode="auto">
          <a:xfrm>
            <a:off x="4499992" y="4419542"/>
            <a:ext cx="1543170" cy="954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product_thumb.jpg"/>
          <p:cNvPicPr/>
          <p:nvPr/>
        </p:nvPicPr>
        <p:blipFill rotWithShape="1">
          <a:blip r:embed="rId5" cstate="print"/>
          <a:srcRect r="53031" b="15988"/>
          <a:stretch/>
        </p:blipFill>
        <p:spPr>
          <a:xfrm>
            <a:off x="7347327" y="1384212"/>
            <a:ext cx="1116100" cy="859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885" y="-79440"/>
            <a:ext cx="9505056" cy="692594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22395" y="110133"/>
            <a:ext cx="4996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Платные услуги</a:t>
            </a:r>
            <a:endParaRPr lang="ru-RU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734287" y="1414869"/>
            <a:ext cx="2981653" cy="834473"/>
            <a:chOff x="251520" y="1268760"/>
            <a:chExt cx="2981653" cy="834473"/>
          </a:xfrm>
        </p:grpSpPr>
        <p:sp>
          <p:nvSpPr>
            <p:cNvPr id="13" name="Скругленный прямоугольник 12">
              <a:hlinkClick r:id="rId9" action="ppaction://hlinksldjump"/>
            </p:cNvPr>
            <p:cNvSpPr/>
            <p:nvPr/>
          </p:nvSpPr>
          <p:spPr>
            <a:xfrm>
              <a:off x="251520" y="1268760"/>
              <a:ext cx="2981653" cy="83447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400" b="1" dirty="0" smtClean="0">
                  <a:solidFill>
                    <a:srgbClr val="002060"/>
                  </a:solidFill>
                </a:rPr>
                <a:t>«Волшебная кисточка»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  <p:pic>
          <p:nvPicPr>
            <p:cNvPr id="16" name="Рисунок 15" descr="https://www.walldevil.com/wallpapers/a72/7825-bear.jpg"/>
            <p:cNvPicPr/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4" t="-1858" r="5187" b="5882"/>
            <a:stretch/>
          </p:blipFill>
          <p:spPr bwMode="auto">
            <a:xfrm>
              <a:off x="335379" y="1315740"/>
              <a:ext cx="1037437" cy="74051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9" name="Скругленный прямоугольник 18">
            <a:hlinkClick r:id="rId11" action="ppaction://hlinksldjump"/>
          </p:cNvPr>
          <p:cNvSpPr/>
          <p:nvPr/>
        </p:nvSpPr>
        <p:spPr>
          <a:xfrm>
            <a:off x="5459403" y="1387724"/>
            <a:ext cx="2981653" cy="8344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«Веселый 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оркестр»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1" name="Рисунок 20" descr="http://85.img.avito.st/640x480/1082799085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74553" y="1414869"/>
            <a:ext cx="987258" cy="78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кругленный прямоугольник 22">
            <a:hlinkClick r:id="rId13" action="ppaction://hlinksldjump"/>
          </p:cNvPr>
          <p:cNvSpPr/>
          <p:nvPr/>
        </p:nvSpPr>
        <p:spPr>
          <a:xfrm>
            <a:off x="1239190" y="2852936"/>
            <a:ext cx="2981653" cy="8344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«Грация»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459402" y="4464122"/>
            <a:ext cx="2981653" cy="834473"/>
            <a:chOff x="5528064" y="4479489"/>
            <a:chExt cx="2981653" cy="834473"/>
          </a:xfrm>
        </p:grpSpPr>
        <p:sp>
          <p:nvSpPr>
            <p:cNvPr id="27" name="Скругленный прямоугольник 26">
              <a:hlinkClick r:id="rId14" action="ppaction://hlinksldjump"/>
            </p:cNvPr>
            <p:cNvSpPr/>
            <p:nvPr/>
          </p:nvSpPr>
          <p:spPr>
            <a:xfrm>
              <a:off x="5528064" y="4479489"/>
              <a:ext cx="2981653" cy="83447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200" b="1" dirty="0" smtClean="0">
                  <a:solidFill>
                    <a:srgbClr val="002060"/>
                  </a:solidFill>
                </a:rPr>
                <a:t>«Подготовка </a:t>
              </a:r>
            </a:p>
            <a:p>
              <a:pPr algn="r"/>
              <a:r>
                <a:rPr lang="ru-RU" sz="2200" b="1" dirty="0" smtClean="0">
                  <a:solidFill>
                    <a:srgbClr val="002060"/>
                  </a:solidFill>
                </a:rPr>
                <a:t>детей к школе»</a:t>
              </a:r>
              <a:endParaRPr lang="ru-RU" sz="2200" b="1" dirty="0">
                <a:solidFill>
                  <a:srgbClr val="002060"/>
                </a:solidFill>
              </a:endParaRPr>
            </a:p>
          </p:txBody>
        </p:sp>
        <p:pic>
          <p:nvPicPr>
            <p:cNvPr id="29" name="Рисунок 28"/>
            <p:cNvPicPr/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6" r="18345"/>
            <a:stretch/>
          </p:blipFill>
          <p:spPr bwMode="auto">
            <a:xfrm>
              <a:off x="5573409" y="4562787"/>
              <a:ext cx="763435" cy="7358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025" name="Группа 1024"/>
          <p:cNvGrpSpPr/>
          <p:nvPr/>
        </p:nvGrpSpPr>
        <p:grpSpPr>
          <a:xfrm>
            <a:off x="3286529" y="5723229"/>
            <a:ext cx="2981653" cy="834473"/>
            <a:chOff x="2792900" y="5733256"/>
            <a:chExt cx="2981653" cy="834473"/>
          </a:xfrm>
        </p:grpSpPr>
        <p:sp>
          <p:nvSpPr>
            <p:cNvPr id="28" name="Скругленный прямоугольник 27">
              <a:hlinkClick r:id="rId6" action="ppaction://hlinksldjump"/>
            </p:cNvPr>
            <p:cNvSpPr/>
            <p:nvPr/>
          </p:nvSpPr>
          <p:spPr>
            <a:xfrm>
              <a:off x="2792900" y="5733256"/>
              <a:ext cx="2981653" cy="83447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300" b="1" dirty="0" smtClean="0">
                  <a:solidFill>
                    <a:srgbClr val="002060"/>
                  </a:solidFill>
                </a:rPr>
                <a:t>«Осьминожки»</a:t>
              </a:r>
              <a:endParaRPr lang="ru-RU" sz="2300" b="1" dirty="0">
                <a:solidFill>
                  <a:srgbClr val="002060"/>
                </a:solidFill>
              </a:endParaRPr>
            </a:p>
          </p:txBody>
        </p:sp>
        <p:pic>
          <p:nvPicPr>
            <p:cNvPr id="30" name="Picture 2" descr="cartoon_children-games--03_25-1024x768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2900" y="5774547"/>
              <a:ext cx="858823" cy="751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" name="Группа 1023"/>
          <p:cNvGrpSpPr/>
          <p:nvPr/>
        </p:nvGrpSpPr>
        <p:grpSpPr>
          <a:xfrm>
            <a:off x="818146" y="4497385"/>
            <a:ext cx="2981653" cy="866610"/>
            <a:chOff x="504954" y="4479490"/>
            <a:chExt cx="2981653" cy="866610"/>
          </a:xfrm>
        </p:grpSpPr>
        <p:sp>
          <p:nvSpPr>
            <p:cNvPr id="26" name="Скругленный прямоугольник 25">
              <a:hlinkClick r:id="rId17" action="ppaction://hlinksldjump"/>
            </p:cNvPr>
            <p:cNvSpPr/>
            <p:nvPr/>
          </p:nvSpPr>
          <p:spPr>
            <a:xfrm>
              <a:off x="504954" y="4479490"/>
              <a:ext cx="2981653" cy="83447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400" b="1" dirty="0" smtClean="0">
                  <a:solidFill>
                    <a:srgbClr val="002060"/>
                  </a:solidFill>
                </a:rPr>
                <a:t>«Речецветик»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  <p:pic>
          <p:nvPicPr>
            <p:cNvPr id="31" name="Рисунок 30" descr="http://www.xn--28-jlc6c.xn--p1ai/wp-content/uploads/2014/10/1.png"/>
            <p:cNvPicPr/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590" y="4515281"/>
              <a:ext cx="801579" cy="83081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" name="Рисунок 34" descr="product_thumb.jpg"/>
          <p:cNvPicPr/>
          <p:nvPr/>
        </p:nvPicPr>
        <p:blipFill rotWithShape="1">
          <a:blip r:embed="rId5" cstate="print"/>
          <a:srcRect r="52550" b="15988"/>
          <a:stretch/>
        </p:blipFill>
        <p:spPr>
          <a:xfrm>
            <a:off x="1285653" y="2776362"/>
            <a:ext cx="1201418" cy="987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 descr="http://www.school154.edu.kh.ua/files2/photogallery/8178/0014%20%D0%90%D0%A7%D0%9E%D0%9C%D0%A3%D0%A7%D0%9A%D0%98%20(1).jpg?size=100&amp;height=300&amp;width=39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3" t="17500" r="14178" b="20000"/>
          <a:stretch/>
        </p:blipFill>
        <p:spPr bwMode="auto">
          <a:xfrm>
            <a:off x="4520643" y="2940663"/>
            <a:ext cx="896694" cy="746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28" name="Группа 1027"/>
          <p:cNvGrpSpPr/>
          <p:nvPr/>
        </p:nvGrpSpPr>
        <p:grpSpPr>
          <a:xfrm>
            <a:off x="4557042" y="2896799"/>
            <a:ext cx="2981653" cy="834473"/>
            <a:chOff x="4499992" y="2852935"/>
            <a:chExt cx="2981653" cy="834473"/>
          </a:xfrm>
        </p:grpSpPr>
        <p:sp>
          <p:nvSpPr>
            <p:cNvPr id="25" name="Скругленный прямоугольник 24">
              <a:hlinkClick r:id="rId19" action="ppaction://hlinksldjump"/>
            </p:cNvPr>
            <p:cNvSpPr/>
            <p:nvPr/>
          </p:nvSpPr>
          <p:spPr>
            <a:xfrm>
              <a:off x="4499992" y="2852935"/>
              <a:ext cx="2981653" cy="83447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400" b="1" dirty="0" smtClean="0">
                  <a:solidFill>
                    <a:srgbClr val="002060"/>
                  </a:solidFill>
                </a:rPr>
                <a:t>«Грамотейка»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  <p:pic>
          <p:nvPicPr>
            <p:cNvPr id="38" name="Рисунок 37" descr="http://www.school154.edu.kh.ua/files2/photogallery/8178/0014%20%D0%90%D0%A7%D0%9E%D0%9C%D0%A3%D0%A7%D0%9A%D0%98%20(1).jpg?size=100&amp;height=300&amp;width=395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93" t="17500" r="14178" b="20000"/>
            <a:stretch/>
          </p:blipFill>
          <p:spPr bwMode="auto">
            <a:xfrm>
              <a:off x="4557042" y="2905213"/>
              <a:ext cx="896694" cy="7467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8134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360"/>
    </mc:Choice>
    <mc:Fallback xmlns="">
      <p:transition spd="slow" advTm="136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8315"/>
            <a:ext cx="8229600" cy="640871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400" b="1" i="1" dirty="0" smtClean="0">
                <a:solidFill>
                  <a:srgbClr val="7030A0"/>
                </a:solidFill>
              </a:rPr>
              <a:t>Кружок </a:t>
            </a:r>
            <a:r>
              <a:rPr lang="ru-RU" sz="7400" b="1" i="1" dirty="0">
                <a:solidFill>
                  <a:srgbClr val="7030A0"/>
                </a:solidFill>
              </a:rPr>
              <a:t>«Грамотейка»</a:t>
            </a:r>
          </a:p>
          <a:p>
            <a:pPr marL="0" indent="0">
              <a:buNone/>
            </a:pPr>
            <a:r>
              <a:rPr lang="ru-RU" sz="4800" b="1" dirty="0"/>
              <a:t>Руководитель - </a:t>
            </a:r>
            <a:endParaRPr lang="ru-RU" sz="4800" dirty="0"/>
          </a:p>
          <a:p>
            <a:pPr marL="0" indent="0">
              <a:buNone/>
            </a:pPr>
            <a:r>
              <a:rPr lang="ru-RU" sz="4800" dirty="0" smtClean="0"/>
              <a:t>учитель логопед:</a:t>
            </a:r>
          </a:p>
          <a:p>
            <a:pPr marL="0" indent="0">
              <a:buNone/>
            </a:pPr>
            <a:r>
              <a:rPr lang="ru-RU" sz="4800" b="1" dirty="0" smtClean="0"/>
              <a:t>Пархоменко Екатерина Сергеевна</a:t>
            </a:r>
            <a:endParaRPr lang="ru-RU" sz="4800" dirty="0" smtClean="0"/>
          </a:p>
          <a:p>
            <a:pPr marL="0" indent="0">
              <a:buNone/>
            </a:pPr>
            <a:r>
              <a:rPr lang="ru-RU" sz="4800" b="1" dirty="0"/>
              <a:t> </a:t>
            </a:r>
            <a:endParaRPr lang="ru-RU" sz="48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4800" dirty="0"/>
              <a:t>П</a:t>
            </a:r>
            <a:r>
              <a:rPr lang="ru-RU" sz="4800" dirty="0" smtClean="0"/>
              <a:t>рограмма </a:t>
            </a:r>
            <a:r>
              <a:rPr lang="ru-RU" sz="4800" dirty="0"/>
              <a:t>по обучению грамоте детей </a:t>
            </a:r>
            <a:r>
              <a:rPr lang="ru-RU" sz="4800" dirty="0" smtClean="0"/>
              <a:t> 6 </a:t>
            </a:r>
            <a:r>
              <a:rPr lang="ru-RU" sz="4800" dirty="0"/>
              <a:t>- 7 </a:t>
            </a:r>
            <a:r>
              <a:rPr lang="ru-RU" sz="4800" dirty="0" smtClean="0"/>
              <a:t>лет «</a:t>
            </a:r>
            <a:r>
              <a:rPr lang="ru-RU" sz="4800" dirty="0"/>
              <a:t>Грамотейка»  </a:t>
            </a:r>
            <a:r>
              <a:rPr lang="ru-RU" sz="4800" dirty="0" smtClean="0"/>
              <a:t> представляет </a:t>
            </a:r>
            <a:r>
              <a:rPr lang="ru-RU" sz="4800" dirty="0"/>
              <a:t>систему, </a:t>
            </a:r>
            <a:r>
              <a:rPr lang="ru-RU" sz="4800" dirty="0" smtClean="0"/>
              <a:t>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4800" dirty="0" smtClean="0"/>
              <a:t>обеспечивающую </a:t>
            </a:r>
            <a:r>
              <a:rPr lang="ru-RU" sz="4800" dirty="0"/>
              <a:t>полноценное о</a:t>
            </a:r>
            <a:r>
              <a:rPr lang="ru-RU" sz="4800" dirty="0" smtClean="0"/>
              <a:t>владение  </a:t>
            </a:r>
            <a:r>
              <a:rPr lang="ru-RU" sz="4800" dirty="0"/>
              <a:t>фонетическим </a:t>
            </a:r>
            <a:r>
              <a:rPr lang="ru-RU" sz="4800" dirty="0" smtClean="0"/>
              <a:t> строем  русского  </a:t>
            </a:r>
            <a:r>
              <a:rPr lang="ru-RU" sz="4800" dirty="0"/>
              <a:t>языка, </a:t>
            </a:r>
            <a:r>
              <a:rPr lang="ru-RU" sz="4800" dirty="0" smtClean="0"/>
              <a:t>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4800" dirty="0" smtClean="0"/>
              <a:t>интенсивное  </a:t>
            </a:r>
            <a:r>
              <a:rPr lang="ru-RU" sz="4800" dirty="0"/>
              <a:t>развитие </a:t>
            </a:r>
            <a:r>
              <a:rPr lang="ru-RU" sz="4800" dirty="0" smtClean="0"/>
              <a:t>фонематического </a:t>
            </a:r>
            <a:r>
              <a:rPr lang="ru-RU" sz="4800" dirty="0"/>
              <a:t>восприятия, лексико-грамматических категорий </a:t>
            </a:r>
            <a:endParaRPr lang="ru-RU" sz="4800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4800" dirty="0" smtClean="0"/>
              <a:t>языка</a:t>
            </a:r>
            <a:r>
              <a:rPr lang="ru-RU" sz="4800" dirty="0"/>
              <a:t>, </a:t>
            </a:r>
            <a:r>
              <a:rPr lang="ru-RU" sz="4800" dirty="0" smtClean="0"/>
              <a:t>развитие </a:t>
            </a:r>
            <a:r>
              <a:rPr lang="ru-RU" sz="4800" dirty="0"/>
              <a:t>связной речи, что обуславливает формирование коммуникативных способностей, речевого и общего психического развития ребёнка дошкольного возраста, как основы успешного овладения чтением и письмом в дальнейшем при обучении в массовой школе, а так же его социализации. </a:t>
            </a:r>
          </a:p>
          <a:p>
            <a:pPr marL="0" indent="0">
              <a:buNone/>
            </a:pPr>
            <a:r>
              <a:rPr lang="ru-RU" sz="4800" b="1" dirty="0"/>
              <a:t>Цель программы:</a:t>
            </a:r>
            <a:r>
              <a:rPr lang="ru-RU" sz="4800" dirty="0"/>
              <a:t> обучение детей  старшего дошкольного возраста элементам грамоты, чтения и письма.</a:t>
            </a:r>
          </a:p>
          <a:p>
            <a:pPr marL="0" indent="0">
              <a:buNone/>
            </a:pPr>
            <a:r>
              <a:rPr lang="ru-RU" sz="4800" b="1" dirty="0"/>
              <a:t>Задачи.</a:t>
            </a:r>
            <a:endParaRPr lang="ru-RU" sz="4800" dirty="0"/>
          </a:p>
          <a:p>
            <a:pPr marL="514350" lvl="0" indent="-246063">
              <a:buFont typeface="+mj-lt"/>
              <a:buAutoNum type="arabicPeriod"/>
            </a:pPr>
            <a:r>
              <a:rPr lang="ru-RU" sz="4800" dirty="0"/>
              <a:t>Развивать слуховое внимание и фонематическое восприятие.</a:t>
            </a:r>
          </a:p>
          <a:p>
            <a:pPr marL="514350" lvl="0" indent="-246063">
              <a:buFont typeface="+mj-lt"/>
              <a:buAutoNum type="arabicPeriod"/>
            </a:pPr>
            <a:r>
              <a:rPr lang="ru-RU" sz="4800" dirty="0"/>
              <a:t>Развивать звукобуквенный анализ слова.</a:t>
            </a:r>
          </a:p>
          <a:p>
            <a:pPr marL="514350" lvl="0" indent="-246063">
              <a:buFont typeface="+mj-lt"/>
              <a:buAutoNum type="arabicPeriod"/>
            </a:pPr>
            <a:r>
              <a:rPr lang="ru-RU" sz="4800" dirty="0"/>
              <a:t>Формировать элементарные навыки чтения и первоначальные навыки письма.</a:t>
            </a:r>
          </a:p>
          <a:p>
            <a:pPr marL="514350" lvl="0" indent="-246063">
              <a:buFont typeface="+mj-lt"/>
              <a:buAutoNum type="arabicPeriod"/>
            </a:pPr>
            <a:r>
              <a:rPr lang="ru-RU" sz="4800" dirty="0"/>
              <a:t> Обогащать словарный запас путем накопления новых слов, относящихся к разным частям речи и за счет овладения различными способами словообразования.</a:t>
            </a:r>
            <a:endParaRPr lang="ru-RU" sz="4800" dirty="0" smtClean="0">
              <a:effectLst/>
            </a:endParaRPr>
          </a:p>
          <a:p>
            <a:pPr marL="514350" lvl="0" indent="-246063">
              <a:buFont typeface="+mj-lt"/>
              <a:buAutoNum type="arabicPeriod"/>
            </a:pPr>
            <a:r>
              <a:rPr lang="ru-RU" sz="4800" dirty="0"/>
              <a:t> Совершенствовать грамматическое оформление речи путем овладения детьми словосочетаниями, связью слов в предложении, моделями предложений различных синтаксических конструкций. </a:t>
            </a:r>
            <a:endParaRPr lang="ru-RU" sz="4800" dirty="0" smtClean="0">
              <a:effectLst/>
            </a:endParaRPr>
          </a:p>
          <a:p>
            <a:pPr marL="514350" lvl="0" indent="-246063">
              <a:buFont typeface="+mj-lt"/>
              <a:buAutoNum type="arabicPeriod"/>
            </a:pPr>
            <a:r>
              <a:rPr lang="ru-RU" sz="4800" dirty="0"/>
              <a:t> Развивать навыки построения связного высказывания, установление логической последовательности, связности предложений. </a:t>
            </a:r>
            <a:endParaRPr lang="ru-RU" sz="4800" dirty="0" smtClean="0">
              <a:effectLst/>
            </a:endParaRPr>
          </a:p>
          <a:p>
            <a:pPr marL="0" indent="0">
              <a:buNone/>
            </a:pPr>
            <a:r>
              <a:rPr lang="ru-RU" sz="4800" b="1" dirty="0"/>
              <a:t>Ожидаемые результаты</a:t>
            </a:r>
            <a:endParaRPr lang="ru-RU" sz="4800" dirty="0"/>
          </a:p>
          <a:p>
            <a:pPr marL="0" indent="0">
              <a:buNone/>
            </a:pPr>
            <a:r>
              <a:rPr lang="ru-RU" sz="4800" dirty="0"/>
              <a:t>К концу курса дети могут: </a:t>
            </a:r>
          </a:p>
          <a:p>
            <a:pPr marL="536575" lvl="0" indent="-268288"/>
            <a:r>
              <a:rPr lang="ru-RU" sz="4800" dirty="0"/>
              <a:t>Различать понятия «звук», «слог», «слово», «предложение». </a:t>
            </a:r>
          </a:p>
          <a:p>
            <a:pPr marL="536575" lvl="0" indent="-268288"/>
            <a:r>
              <a:rPr lang="ru-RU" sz="4800" dirty="0"/>
              <a:t>Выделять слова в предложении, определять их место. </a:t>
            </a:r>
          </a:p>
          <a:p>
            <a:pPr marL="536575" lvl="0" indent="-268288"/>
            <a:r>
              <a:rPr lang="ru-RU" sz="4800" dirty="0"/>
              <a:t>Составлять предложение с заданным словом. </a:t>
            </a:r>
          </a:p>
          <a:p>
            <a:pPr marL="536575" lvl="0" indent="-268288"/>
            <a:r>
              <a:rPr lang="ru-RU" sz="4800" dirty="0"/>
              <a:t>Делить слова на слоги, считать слоги в слове. </a:t>
            </a:r>
          </a:p>
          <a:p>
            <a:pPr marL="536575" lvl="0" indent="-268288"/>
            <a:r>
              <a:rPr lang="ru-RU" sz="4800" dirty="0"/>
              <a:t>Составлять слова из готовых слогов. </a:t>
            </a:r>
          </a:p>
          <a:p>
            <a:pPr marL="536575" lvl="0" indent="-268288"/>
            <a:r>
              <a:rPr lang="ru-RU" sz="4800" dirty="0"/>
              <a:t>Знать, что в слове один слог – главный, ударный. </a:t>
            </a:r>
          </a:p>
          <a:p>
            <a:pPr marL="536575" lvl="0" indent="-268288"/>
            <a:r>
              <a:rPr lang="ru-RU" sz="4800" dirty="0"/>
              <a:t>Иметь представление о классификации звуков (гласный – согласный, твердый – мягкий, звонкий – глухой). </a:t>
            </a:r>
          </a:p>
          <a:p>
            <a:pPr marL="536575" lvl="0" indent="-268288"/>
            <a:r>
              <a:rPr lang="ru-RU" sz="4800" dirty="0"/>
              <a:t>Проводить звуковой анализ слов из 3 – 4-х звуков. </a:t>
            </a:r>
          </a:p>
          <a:p>
            <a:pPr marL="536575" lvl="0" indent="-268288"/>
            <a:r>
              <a:rPr lang="ru-RU" sz="4800" dirty="0"/>
              <a:t>Понимать и различать понятия «звук» и «буква». </a:t>
            </a:r>
          </a:p>
          <a:p>
            <a:pPr marL="536575" lvl="0" indent="-268288"/>
            <a:r>
              <a:rPr lang="ru-RU" sz="4800" dirty="0"/>
              <a:t>Читать простые по звукобуквенному составу слова. </a:t>
            </a:r>
          </a:p>
          <a:p>
            <a:endParaRPr lang="ru-RU" sz="4800" dirty="0"/>
          </a:p>
        </p:txBody>
      </p:sp>
      <p:pic>
        <p:nvPicPr>
          <p:cNvPr id="5" name="Рисунок 4" descr="http://www.school154.edu.kh.ua/files2/photogallery/8178/0014%20%D0%90%D0%A7%D0%9E%D0%9C%D0%A3%D0%A7%D0%9A%D0%98%20(1).jpg?size=100&amp;height=300&amp;width=39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3" t="17500" r="14178" b="20000"/>
          <a:stretch/>
        </p:blipFill>
        <p:spPr bwMode="auto">
          <a:xfrm>
            <a:off x="6372200" y="332656"/>
            <a:ext cx="2400300" cy="1598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467544" y="188640"/>
            <a:ext cx="8376964" cy="6408712"/>
            <a:chOff x="467544" y="188640"/>
            <a:chExt cx="8376964" cy="6408712"/>
          </a:xfrm>
        </p:grpSpPr>
        <p:sp>
          <p:nvSpPr>
            <p:cNvPr id="11" name="Объект 2"/>
            <p:cNvSpPr txBox="1">
              <a:spLocks/>
            </p:cNvSpPr>
            <p:nvPr/>
          </p:nvSpPr>
          <p:spPr>
            <a:xfrm>
              <a:off x="467544" y="188640"/>
              <a:ext cx="8229600" cy="64087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2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ru-RU" sz="7400" b="1" i="1" dirty="0" smtClean="0">
                  <a:solidFill>
                    <a:srgbClr val="7030A0"/>
                  </a:solidFill>
                </a:rPr>
                <a:t>Кружок «Грамотейка»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ru-RU" sz="4800" b="1" dirty="0" smtClean="0"/>
                <a:t>Руководитель - </a:t>
              </a:r>
              <a:endParaRPr lang="ru-RU" sz="4800" dirty="0" smtClean="0"/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ru-RU" sz="4800" dirty="0" smtClean="0"/>
                <a:t>учитель логопед: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ru-RU" sz="4800" b="1" dirty="0" smtClean="0"/>
                <a:t>Пархоменко Екатерина Сергеевна</a:t>
              </a:r>
              <a:endParaRPr lang="ru-RU" sz="4800" dirty="0" smtClean="0"/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ru-RU" sz="4800" b="1" dirty="0" smtClean="0"/>
                <a:t> </a:t>
              </a:r>
              <a:endParaRPr lang="ru-RU" sz="4800" dirty="0" smtClean="0"/>
            </a:p>
            <a:p>
              <a:pPr marL="0" indent="0" algn="just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ru-RU" sz="4800" dirty="0" smtClean="0"/>
                <a:t>Программа по обучению грамоте детей  6 - 7 лет «Грамотейка»   представляет систему,  </a:t>
              </a:r>
            </a:p>
            <a:p>
              <a:pPr marL="0" indent="0" algn="just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ru-RU" sz="4800" dirty="0" smtClean="0"/>
                <a:t>обеспечивающую полноценное овладение  фонетическим  строем  русского  языка,  </a:t>
              </a:r>
            </a:p>
            <a:p>
              <a:pPr marL="0" indent="0" algn="just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ru-RU" sz="4800" dirty="0" smtClean="0"/>
                <a:t>интенсивное  развитие фонематического восприятия, лексико-грамматических категорий </a:t>
              </a:r>
            </a:p>
            <a:p>
              <a:pPr marL="0" indent="0" algn="just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ru-RU" sz="4800" dirty="0" smtClean="0"/>
                <a:t>языка, развитие связной речи, что обуславливает формирование коммуникативных способностей, речевого и общего психического развития ребёнка дошкольного возраста, как основы успешного овладения чтением и письмом в дальнейшем при обучении в массовой школе, а так же его социализации. 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ru-RU" sz="4800" b="1" dirty="0" smtClean="0"/>
                <a:t>Цель программы:</a:t>
              </a:r>
              <a:r>
                <a:rPr lang="ru-RU" sz="4800" dirty="0" smtClean="0"/>
                <a:t> обучение детей  старшего дошкольного возраста элементам грамоты, чтения и письма.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ru-RU" sz="4800" b="1" dirty="0" smtClean="0"/>
                <a:t>Задачи.</a:t>
              </a:r>
              <a:endParaRPr lang="ru-RU" sz="4800" dirty="0" smtClean="0"/>
            </a:p>
            <a:p>
              <a:pPr marL="514350" indent="-246063">
                <a:buFont typeface="+mj-lt"/>
                <a:buAutoNum type="arabicPeriod"/>
              </a:pPr>
              <a:r>
                <a:rPr lang="ru-RU" sz="4800" dirty="0" smtClean="0"/>
                <a:t>Развивать слуховое внимание и фонематическое восприятие.</a:t>
              </a:r>
            </a:p>
            <a:p>
              <a:pPr marL="514350" indent="-246063">
                <a:buFont typeface="+mj-lt"/>
                <a:buAutoNum type="arabicPeriod"/>
              </a:pPr>
              <a:r>
                <a:rPr lang="ru-RU" sz="4800" dirty="0" smtClean="0"/>
                <a:t>Развивать звукобуквенный анализ слова.</a:t>
              </a:r>
            </a:p>
            <a:p>
              <a:pPr marL="514350" indent="-246063">
                <a:buFont typeface="+mj-lt"/>
                <a:buAutoNum type="arabicPeriod"/>
              </a:pPr>
              <a:r>
                <a:rPr lang="ru-RU" sz="4800" dirty="0" smtClean="0"/>
                <a:t>Формировать элементарные навыки чтения и первоначальные навыки письма.</a:t>
              </a:r>
            </a:p>
            <a:p>
              <a:pPr marL="514350" indent="-246063">
                <a:buFont typeface="+mj-lt"/>
                <a:buAutoNum type="arabicPeriod"/>
              </a:pPr>
              <a:r>
                <a:rPr lang="ru-RU" sz="4800" dirty="0" smtClean="0"/>
                <a:t> Обогащать словарный запас путем накопления новых слов, относящихся к разным частям речи и за счет овладения различными способами словообразования.</a:t>
              </a:r>
            </a:p>
            <a:p>
              <a:pPr marL="514350" indent="-246063">
                <a:buFont typeface="+mj-lt"/>
                <a:buAutoNum type="arabicPeriod"/>
              </a:pPr>
              <a:r>
                <a:rPr lang="ru-RU" sz="4800" dirty="0" smtClean="0"/>
                <a:t> Совершенствовать грамматическое оформление речи путем овладения детьми словосочетаниями, связью слов в предложении, моделями предложений различных синтаксических конструкций. </a:t>
              </a:r>
            </a:p>
            <a:p>
              <a:pPr marL="514350" indent="-246063">
                <a:buFont typeface="+mj-lt"/>
                <a:buAutoNum type="arabicPeriod"/>
              </a:pPr>
              <a:r>
                <a:rPr lang="ru-RU" sz="4800" dirty="0" smtClean="0"/>
                <a:t> Развивать навыки построения связного высказывания, установление логической последовательности, связности предложений.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ru-RU" sz="4800" b="1" dirty="0" smtClean="0"/>
                <a:t>Ожидаемые результаты</a:t>
              </a:r>
              <a:endParaRPr lang="ru-RU" sz="4800" dirty="0" smtClean="0"/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ru-RU" sz="4800" dirty="0" smtClean="0"/>
                <a:t>К концу курса дети могут: </a:t>
              </a:r>
            </a:p>
            <a:p>
              <a:pPr marL="536575" indent="-268288"/>
              <a:r>
                <a:rPr lang="ru-RU" sz="4800" dirty="0" smtClean="0"/>
                <a:t>Различать понятия «звук», «слог», «слово», «предложение». </a:t>
              </a:r>
            </a:p>
            <a:p>
              <a:pPr marL="536575" indent="-268288"/>
              <a:r>
                <a:rPr lang="ru-RU" sz="4800" dirty="0" smtClean="0"/>
                <a:t>Выделять слова в предложении, определять их место. </a:t>
              </a:r>
            </a:p>
            <a:p>
              <a:pPr marL="536575" indent="-268288"/>
              <a:r>
                <a:rPr lang="ru-RU" sz="4800" dirty="0" smtClean="0"/>
                <a:t>Составлять предложение с заданным словом. </a:t>
              </a:r>
            </a:p>
            <a:p>
              <a:pPr marL="536575" indent="-268288"/>
              <a:r>
                <a:rPr lang="ru-RU" sz="4800" dirty="0" smtClean="0"/>
                <a:t>Делить слова на слоги, считать слоги в слове. </a:t>
              </a:r>
            </a:p>
            <a:p>
              <a:pPr marL="536575" indent="-268288"/>
              <a:r>
                <a:rPr lang="ru-RU" sz="4800" dirty="0" smtClean="0"/>
                <a:t>Составлять слова из готовых слогов. </a:t>
              </a:r>
            </a:p>
            <a:p>
              <a:pPr marL="536575" indent="-268288"/>
              <a:r>
                <a:rPr lang="ru-RU" sz="4800" dirty="0" smtClean="0"/>
                <a:t>Знать, что в слове один слог – главный, ударный. </a:t>
              </a:r>
            </a:p>
            <a:p>
              <a:pPr marL="536575" indent="-268288"/>
              <a:r>
                <a:rPr lang="ru-RU" sz="4800" dirty="0" smtClean="0"/>
                <a:t>Иметь представление о классификации звуков (гласный – согласный, твердый – мягкий, звонкий – глухой). </a:t>
              </a:r>
            </a:p>
            <a:p>
              <a:pPr marL="536575" indent="-268288"/>
              <a:r>
                <a:rPr lang="ru-RU" sz="4800" dirty="0" smtClean="0"/>
                <a:t>Проводить звуковой анализ слов из 3 – 4-х звуков. </a:t>
              </a:r>
            </a:p>
            <a:p>
              <a:pPr marL="536575" indent="-268288"/>
              <a:r>
                <a:rPr lang="ru-RU" sz="4800" dirty="0" smtClean="0"/>
                <a:t>Понимать и различать понятия «звук» и «буква». </a:t>
              </a:r>
            </a:p>
            <a:p>
              <a:pPr marL="536575" indent="-268288"/>
              <a:r>
                <a:rPr lang="ru-RU" sz="4800" dirty="0" smtClean="0"/>
                <a:t>Читать простые по звукобуквенному составу слова. </a:t>
              </a:r>
            </a:p>
            <a:p>
              <a:endParaRPr lang="ru-RU" sz="4800" dirty="0"/>
            </a:p>
          </p:txBody>
        </p:sp>
        <p:pic>
          <p:nvPicPr>
            <p:cNvPr id="12" name="Рисунок 11" descr="http://www.school154.edu.kh.ua/files2/photogallery/8178/0014%20%D0%90%D0%A7%D0%9E%D0%9C%D0%A3%D0%A7%D0%9A%D0%98%20(1).jpg?size=100&amp;height=300&amp;width=395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93" t="17500" r="14178" b="20000"/>
            <a:stretch/>
          </p:blipFill>
          <p:spPr bwMode="auto">
            <a:xfrm>
              <a:off x="6444208" y="332656"/>
              <a:ext cx="2400300" cy="15982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5" name="Picture 10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0038" y="5843183"/>
            <a:ext cx="56197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58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37"/>
    </mc:Choice>
    <mc:Fallback xmlns="">
      <p:transition spd="slow" advTm="7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23528" y="188640"/>
            <a:ext cx="8640960" cy="64807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200" b="1" i="1" dirty="0">
                <a:solidFill>
                  <a:srgbClr val="7030A0"/>
                </a:solidFill>
              </a:rPr>
              <a:t>Кружок «Волшебная кисточка» </a:t>
            </a:r>
          </a:p>
          <a:p>
            <a:pPr marL="0" indent="0" algn="just">
              <a:buNone/>
            </a:pPr>
            <a:r>
              <a:rPr lang="ru-RU" sz="3000" b="1" dirty="0"/>
              <a:t>Руководитель -</a:t>
            </a:r>
            <a:endParaRPr lang="ru-RU" sz="3000" dirty="0"/>
          </a:p>
          <a:p>
            <a:pPr marL="0" indent="0" algn="just">
              <a:buNone/>
            </a:pPr>
            <a:r>
              <a:rPr lang="ru-RU" sz="3000" dirty="0"/>
              <a:t>педагог дополнительного образования высшей категории</a:t>
            </a:r>
          </a:p>
          <a:p>
            <a:pPr marL="0" indent="0" algn="just">
              <a:buNone/>
            </a:pPr>
            <a:r>
              <a:rPr lang="ru-RU" sz="3000" b="1" dirty="0"/>
              <a:t>Дмитриева Наталья Александровна</a:t>
            </a:r>
            <a:endParaRPr lang="ru-RU" sz="3000" dirty="0"/>
          </a:p>
          <a:p>
            <a:pPr marL="0" indent="0" algn="just">
              <a:buNone/>
            </a:pPr>
            <a:r>
              <a:rPr lang="ru-RU" sz="3000" dirty="0"/>
              <a:t> </a:t>
            </a:r>
          </a:p>
          <a:p>
            <a:pPr marL="0" indent="271463" algn="just">
              <a:buNone/>
            </a:pPr>
            <a:r>
              <a:rPr lang="ru-RU" sz="3000" dirty="0"/>
              <a:t>Кружок «Волшебная кисточка» приглашает детей в мир красоты, </a:t>
            </a:r>
            <a:endParaRPr lang="en-US" sz="3000" dirty="0" smtClean="0"/>
          </a:p>
          <a:p>
            <a:pPr marL="0" indent="0" algn="just">
              <a:buNone/>
            </a:pPr>
            <a:r>
              <a:rPr lang="ru-RU" sz="3000" dirty="0" smtClean="0"/>
              <a:t>любви</a:t>
            </a:r>
            <a:r>
              <a:rPr lang="ru-RU" sz="3000" dirty="0"/>
              <a:t>, добра и чудес для раскрытия внутреннего потенциала и талантов! </a:t>
            </a:r>
          </a:p>
          <a:p>
            <a:pPr marL="0" indent="0" algn="just">
              <a:buNone/>
            </a:pPr>
            <a:r>
              <a:rPr lang="ru-RU" sz="3000" dirty="0"/>
              <a:t>Красоту цвета, выразительность линий дети познают на занятиях по изобразительной деятельности, играя с красками. </a:t>
            </a:r>
          </a:p>
          <a:p>
            <a:pPr marL="0" indent="0" algn="just">
              <a:buNone/>
            </a:pPr>
            <a:r>
              <a:rPr lang="ru-RU" sz="3000" dirty="0"/>
              <a:t>      Желание творить – внутренняя потребность ребенка, она возникает у него самостоятельно и отличается чрезвычайной искренностью. Мы, взрослые, должны помочь ребенку открыть в себе художника, развить способности, которые помогут ему стать личностью. Творческая личность – это достояние всего общества.</a:t>
            </a:r>
          </a:p>
          <a:p>
            <a:pPr marL="0" indent="0" algn="just">
              <a:buNone/>
            </a:pPr>
            <a:r>
              <a:rPr lang="en-US" sz="3000" dirty="0" smtClean="0"/>
              <a:t>       </a:t>
            </a:r>
            <a:r>
              <a:rPr lang="ru-RU" sz="3000" dirty="0" smtClean="0"/>
              <a:t>Нетрадиционные </a:t>
            </a:r>
            <a:r>
              <a:rPr lang="ru-RU" sz="3000" dirty="0"/>
              <a:t>техники рисования демонстрируют необычные сочетания материалов и инструментов,  расковывают ребенка, позволяют почувствовать краски, их характер, настроение. Незаметно для себя дети учатся наблюдать, думать, фантазировать. Несомненно, достоинством таких техник является универсальность их использования. Технология их выполнения интересна и доступна как взрослому, так и ребенку.</a:t>
            </a:r>
          </a:p>
          <a:p>
            <a:pPr marL="0" indent="0" algn="just">
              <a:buNone/>
            </a:pPr>
            <a:r>
              <a:rPr lang="ru-RU" sz="3000" dirty="0"/>
              <a:t> </a:t>
            </a:r>
          </a:p>
          <a:p>
            <a:pPr marL="0" indent="0" algn="just">
              <a:buNone/>
            </a:pPr>
            <a:r>
              <a:rPr lang="ru-RU" sz="3000" b="1" dirty="0"/>
              <a:t>Цель программы: </a:t>
            </a:r>
            <a:r>
              <a:rPr lang="ru-RU" sz="3000" dirty="0"/>
              <a:t>Развивать умения и навыки в свободном экспериментировании с материалами необходимыми для работы в нетрадиционных техниках рисования.</a:t>
            </a:r>
          </a:p>
          <a:p>
            <a:pPr algn="just"/>
            <a:endParaRPr lang="ru-RU" sz="3000" dirty="0"/>
          </a:p>
          <a:p>
            <a:pPr marL="0" indent="0" algn="just">
              <a:buNone/>
            </a:pPr>
            <a:r>
              <a:rPr lang="ru-RU" sz="3000" b="1" dirty="0"/>
              <a:t>Задачи программы:</a:t>
            </a:r>
            <a:endParaRPr lang="ru-RU" sz="3000" dirty="0"/>
          </a:p>
          <a:p>
            <a:pPr marL="804863" lvl="0" indent="-446088" algn="just"/>
            <a:r>
              <a:rPr lang="ru-RU" sz="3000" dirty="0"/>
              <a:t>Формирование художественного мировосприятия.</a:t>
            </a:r>
          </a:p>
          <a:p>
            <a:pPr marL="804863" lvl="0" indent="-446088" algn="just"/>
            <a:r>
              <a:rPr lang="ru-RU" sz="3000" dirty="0"/>
              <a:t>Формирование навыков обращения с изобразительным материалом.</a:t>
            </a:r>
          </a:p>
          <a:p>
            <a:pPr marL="804863" lvl="0" indent="-446088" algn="just"/>
            <a:r>
              <a:rPr lang="ru-RU" sz="3000" dirty="0"/>
              <a:t>Формирование художественной грамотности.</a:t>
            </a:r>
          </a:p>
          <a:p>
            <a:pPr marL="804863" lvl="0" indent="-446088" algn="just"/>
            <a:r>
              <a:rPr lang="ru-RU" sz="3000" dirty="0"/>
              <a:t>Развитие познавательной активности, творческого мышления.</a:t>
            </a:r>
          </a:p>
          <a:p>
            <a:pPr marL="804863" lvl="0" indent="-446088" algn="just"/>
            <a:r>
              <a:rPr lang="ru-RU" sz="3000" dirty="0"/>
              <a:t>Развитие эстетической восприимчивости и художественного вкуса.</a:t>
            </a:r>
          </a:p>
          <a:p>
            <a:pPr marL="804863" lvl="0" indent="-446088" algn="just"/>
            <a:r>
              <a:rPr lang="ru-RU" sz="3000" dirty="0"/>
              <a:t>Воспитание интереса к изобразительной творческой деятельности.</a:t>
            </a:r>
          </a:p>
          <a:p>
            <a:pPr marL="804863" indent="-446088" algn="just" fontAlgn="base">
              <a:buNone/>
            </a:pPr>
            <a:r>
              <a:rPr lang="ru-RU" sz="3000" dirty="0"/>
              <a:t> </a:t>
            </a:r>
          </a:p>
          <a:p>
            <a:pPr marL="0" indent="0" algn="just" fontAlgn="base">
              <a:buNone/>
            </a:pPr>
            <a:r>
              <a:rPr lang="ru-RU" sz="3000" dirty="0"/>
              <a:t>Если Ваш ребенок любит рисовать,  и хочет узнавать все новое  и интересное о своем любимом занятии – Вам к нам!</a:t>
            </a:r>
          </a:p>
          <a:p>
            <a:pPr algn="just"/>
            <a:endParaRPr lang="ru-RU" sz="3000" dirty="0"/>
          </a:p>
        </p:txBody>
      </p:sp>
      <p:pic>
        <p:nvPicPr>
          <p:cNvPr id="3" name="Рисунок 2" descr="https://www.walldevil.com/wallpapers/a72/7825-bear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-1858" r="5187" b="5882"/>
          <a:stretch/>
        </p:blipFill>
        <p:spPr bwMode="auto">
          <a:xfrm>
            <a:off x="6156176" y="116631"/>
            <a:ext cx="2592288" cy="16865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1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6489" y="6149845"/>
            <a:ext cx="56197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66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27673" y="95470"/>
            <a:ext cx="8640960" cy="648072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6200" b="1" i="1" dirty="0">
                <a:solidFill>
                  <a:srgbClr val="7030A0"/>
                </a:solidFill>
              </a:rPr>
              <a:t>Кружок "Весёлый оркестр"</a:t>
            </a:r>
            <a:endParaRPr lang="ru-RU" sz="62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3700" b="1" dirty="0"/>
              <a:t>Руководитель </a:t>
            </a:r>
            <a:r>
              <a:rPr lang="ru-RU" sz="3700" dirty="0"/>
              <a:t>– </a:t>
            </a:r>
          </a:p>
          <a:p>
            <a:pPr marL="0" indent="0">
              <a:buNone/>
            </a:pPr>
            <a:r>
              <a:rPr lang="ru-RU" sz="3700" dirty="0"/>
              <a:t>музыкальный руководитель </a:t>
            </a:r>
          </a:p>
          <a:p>
            <a:pPr marL="0" indent="0">
              <a:buNone/>
            </a:pPr>
            <a:r>
              <a:rPr lang="ru-RU" sz="3700" dirty="0"/>
              <a:t>высшей категории:  </a:t>
            </a:r>
          </a:p>
          <a:p>
            <a:pPr marL="0" indent="0">
              <a:buNone/>
            </a:pPr>
            <a:r>
              <a:rPr lang="ru-RU" sz="3700" b="1" dirty="0"/>
              <a:t>Ковальчук Наталья Максимовна </a:t>
            </a:r>
            <a:endParaRPr lang="ru-RU" sz="3700" dirty="0"/>
          </a:p>
          <a:p>
            <a:pPr marL="0" indent="0">
              <a:buNone/>
            </a:pPr>
            <a:endParaRPr lang="en-US" sz="3700" dirty="0"/>
          </a:p>
          <a:p>
            <a:pPr marL="0" indent="358775">
              <a:buNone/>
            </a:pPr>
            <a:r>
              <a:rPr lang="ru-RU" sz="3700" dirty="0" smtClean="0"/>
              <a:t>Программа </a:t>
            </a:r>
            <a:r>
              <a:rPr lang="ru-RU" sz="3700" b="1" dirty="0"/>
              <a:t>"Весёлый оркестр"</a:t>
            </a:r>
            <a:r>
              <a:rPr lang="ru-RU" sz="3700" dirty="0"/>
              <a:t> по своему характеру является </a:t>
            </a:r>
            <a:r>
              <a:rPr lang="ru-RU" sz="3700" dirty="0" smtClean="0"/>
              <a:t>развивающе </a:t>
            </a:r>
            <a:r>
              <a:rPr lang="ru-RU" sz="3700" dirty="0"/>
              <a:t>- обучающей и </a:t>
            </a:r>
            <a:endParaRPr lang="ru-RU" sz="3700" dirty="0"/>
          </a:p>
          <a:p>
            <a:pPr marL="0" indent="0">
              <a:buNone/>
            </a:pPr>
            <a:r>
              <a:rPr lang="ru-RU" sz="3700" dirty="0" smtClean="0"/>
              <a:t>направлена </a:t>
            </a:r>
            <a:r>
              <a:rPr lang="ru-RU" sz="3700" dirty="0"/>
              <a:t>на развитие у детей дошкольного возраста музыкальных способностей, </a:t>
            </a:r>
            <a:r>
              <a:rPr lang="ru-RU" sz="3700" dirty="0" smtClean="0"/>
              <a:t>обогащение</a:t>
            </a:r>
          </a:p>
          <a:p>
            <a:pPr marL="0" indent="0" algn="just">
              <a:buNone/>
            </a:pPr>
            <a:r>
              <a:rPr lang="ru-RU" sz="3700" dirty="0" smtClean="0"/>
              <a:t> </a:t>
            </a:r>
            <a:r>
              <a:rPr lang="ru-RU" sz="3700" dirty="0"/>
              <a:t>художественного опыта дошкольников, реализует интерес к исполнительской деятельности через усвоение приёмов игры на музыкальных </a:t>
            </a:r>
            <a:r>
              <a:rPr lang="ru-RU" sz="3700" dirty="0" smtClean="0"/>
              <a:t>инструментах.</a:t>
            </a:r>
            <a:endParaRPr lang="en-US" sz="3700" dirty="0" smtClean="0"/>
          </a:p>
          <a:p>
            <a:pPr marL="0" indent="358775" algn="just">
              <a:buNone/>
            </a:pPr>
            <a:r>
              <a:rPr lang="ru-RU" sz="3700" u="sng" dirty="0" smtClean="0"/>
              <a:t>Игра </a:t>
            </a:r>
            <a:r>
              <a:rPr lang="ru-RU" sz="3700" u="sng" dirty="0"/>
              <a:t>на музыкальных инструментах</a:t>
            </a:r>
            <a:r>
              <a:rPr lang="ru-RU" sz="3700" dirty="0"/>
              <a:t> – один из видов детской исполнительской деятельности, которая чрезвычайно привлекает дошкольников.  Обучаясь игре на музыкальных  инструментах, дети открывают для себя удивительный мир музыкальных звуков, различают красоту звучания. Когда ребенок слышит и сопоставляет звучание разных музыкальных инструментов, развиваются его мышление, аналитические способности</a:t>
            </a:r>
            <a:r>
              <a:rPr lang="ru-RU" sz="3700" dirty="0" smtClean="0"/>
              <a:t>.</a:t>
            </a:r>
            <a:endParaRPr lang="en-US" sz="3700" dirty="0" smtClean="0"/>
          </a:p>
          <a:p>
            <a:pPr marL="0" indent="358775" algn="just">
              <a:buNone/>
            </a:pPr>
            <a:r>
              <a:rPr lang="ru-RU" sz="3700" dirty="0" smtClean="0"/>
              <a:t> </a:t>
            </a:r>
            <a:r>
              <a:rPr lang="ru-RU" sz="3700" u="sng" dirty="0"/>
              <a:t>Игра на музыкальных инструментах</a:t>
            </a:r>
            <a:r>
              <a:rPr lang="ru-RU" sz="3700" dirty="0"/>
              <a:t>  развивает мускулатуру и мелкую моторику пальцев рук, способствует координации музыкального мышления и двигательных функций организма, развивает фантазию, творческие способности, музыкальный вкус, учит понимать и любить музыку.</a:t>
            </a:r>
          </a:p>
          <a:p>
            <a:pPr marL="0" indent="358775" algn="just">
              <a:buNone/>
            </a:pPr>
            <a:r>
              <a:rPr lang="ru-RU" sz="3700" u="sng" dirty="0" smtClean="0"/>
              <a:t>Игра </a:t>
            </a:r>
            <a:r>
              <a:rPr lang="ru-RU" sz="3700" u="sng" dirty="0"/>
              <a:t>на музыкальных инструментах</a:t>
            </a:r>
            <a:r>
              <a:rPr lang="ru-RU" sz="3700" dirty="0"/>
              <a:t>  активизирует внимание, волю детей, помогает преодолеть скованность, застенчивость, робость, развивает чувство уверенности в себе, самостоятельность. В совместном музицировании воспитываются коммуникативные качества, потребность в музыкальном общении, а также выдержка, целеустремленность, настойчивость.</a:t>
            </a:r>
          </a:p>
          <a:p>
            <a:pPr marL="0" indent="0" algn="just">
              <a:buNone/>
            </a:pPr>
            <a:r>
              <a:rPr lang="ru-RU" sz="3700" b="1" dirty="0"/>
              <a:t>Цель программы</a:t>
            </a:r>
            <a:r>
              <a:rPr lang="ru-RU" sz="3700" dirty="0"/>
              <a:t> – </a:t>
            </a:r>
          </a:p>
          <a:p>
            <a:pPr marL="719138" indent="-360363" algn="just"/>
            <a:r>
              <a:rPr lang="ru-RU" sz="3700" dirty="0"/>
              <a:t>помочь детям в игровой форме войти в мир музыки, сделать её естественной и поэтому необходимой в жизни ребёнка, найти свои  собственные формы общения с ней. Эмоционально переживать музыку, как радость и удовольствие. </a:t>
            </a:r>
          </a:p>
          <a:p>
            <a:pPr marL="0" indent="0" algn="just">
              <a:buNone/>
            </a:pPr>
            <a:r>
              <a:rPr lang="ru-RU" sz="3700" b="1" dirty="0"/>
              <a:t>Задачи:</a:t>
            </a:r>
            <a:endParaRPr lang="ru-RU" sz="3700" dirty="0"/>
          </a:p>
          <a:p>
            <a:pPr marL="719138" lvl="0" indent="-360363" algn="just"/>
            <a:r>
              <a:rPr lang="ru-RU" sz="3700" dirty="0"/>
              <a:t>Познакомить детей с музыкальными инструментами и способами игры на них.</a:t>
            </a:r>
          </a:p>
          <a:p>
            <a:pPr marL="719138" lvl="0" indent="-360363" algn="just"/>
            <a:r>
              <a:rPr lang="ru-RU" sz="3700" dirty="0"/>
              <a:t>Побуждать к самостоятельной деятельности.</a:t>
            </a:r>
          </a:p>
          <a:p>
            <a:pPr marL="719138" lvl="0" indent="-360363" algn="just"/>
            <a:r>
              <a:rPr lang="ru-RU" sz="3700" dirty="0"/>
              <a:t>Формировать устойчивое ощущение метроритмической пульсации музыки.</a:t>
            </a:r>
          </a:p>
          <a:p>
            <a:pPr marL="719138" lvl="0" indent="-360363" algn="just"/>
            <a:r>
              <a:rPr lang="ru-RU" sz="3700" dirty="0"/>
              <a:t>Развивать все компоненты музыкального слуха: тембровый, динамический, ритмический, мелодический.</a:t>
            </a:r>
          </a:p>
          <a:p>
            <a:pPr marL="719138" lvl="0" indent="-360363" algn="just"/>
            <a:r>
              <a:rPr lang="ru-RU" sz="3700" dirty="0"/>
              <a:t>Развивать мелкую мускулатуру пальцев рук.</a:t>
            </a:r>
          </a:p>
          <a:p>
            <a:pPr marL="719138" lvl="0" indent="-360363" algn="just"/>
            <a:r>
              <a:rPr lang="ru-RU" sz="3700" dirty="0"/>
              <a:t>Развивать способность детей к организованной работе в ансамбле.</a:t>
            </a:r>
          </a:p>
          <a:p>
            <a:pPr marL="719138" lvl="0" indent="-360363" algn="just"/>
            <a:r>
              <a:rPr lang="ru-RU" sz="3700" dirty="0"/>
              <a:t>Развивать творческое музыкальное мышление, слуховую фантазию, память, внимание.</a:t>
            </a:r>
          </a:p>
          <a:p>
            <a:pPr marL="0" indent="0" algn="just">
              <a:buNone/>
            </a:pPr>
            <a:endParaRPr lang="ru-RU" sz="3700" dirty="0" smtClean="0"/>
          </a:p>
          <a:p>
            <a:pPr marL="0" indent="0" algn="just">
              <a:buNone/>
            </a:pPr>
            <a:r>
              <a:rPr lang="ru-RU" sz="3700" dirty="0" smtClean="0"/>
              <a:t>Наш </a:t>
            </a:r>
            <a:r>
              <a:rPr lang="ru-RU" sz="3700" dirty="0"/>
              <a:t>девиз: </a:t>
            </a:r>
            <a:r>
              <a:rPr lang="ru-RU" sz="3700" b="1" i="1" dirty="0"/>
              <a:t>«Ввести ребёнка в мир музыки с радостью и улыбкой!»</a:t>
            </a:r>
          </a:p>
          <a:p>
            <a:pPr marL="0" indent="0" algn="just">
              <a:buNone/>
            </a:pPr>
            <a:r>
              <a:rPr lang="ru-RU" sz="3700" dirty="0"/>
              <a:t>Уважаемые родители! Если вы хотите, чтобы ваш ребёнок стал музыкальной, творческой личностью, приходите к нам!</a:t>
            </a:r>
          </a:p>
          <a:p>
            <a:pPr marL="0" indent="0" algn="just">
              <a:buNone/>
            </a:pPr>
            <a:r>
              <a:rPr lang="ru-RU" sz="3700" dirty="0"/>
              <a:t> </a:t>
            </a:r>
          </a:p>
          <a:p>
            <a:endParaRPr lang="ru-RU" sz="3700" dirty="0"/>
          </a:p>
        </p:txBody>
      </p:sp>
      <p:pic>
        <p:nvPicPr>
          <p:cNvPr id="3" name="Рисунок 2" descr="http://85.img.avito.st/640x480/10827990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16632"/>
            <a:ext cx="2064385" cy="154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6489" y="6149845"/>
            <a:ext cx="56197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82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23528" y="188640"/>
            <a:ext cx="8640960" cy="648072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6000" b="1" i="1" dirty="0">
                <a:solidFill>
                  <a:srgbClr val="7030A0"/>
                </a:solidFill>
              </a:rPr>
              <a:t>Кружок «Речецветик»</a:t>
            </a:r>
          </a:p>
          <a:p>
            <a:pPr marL="0" indent="0">
              <a:buNone/>
            </a:pPr>
            <a:r>
              <a:rPr lang="ru-RU" sz="3700" b="1" dirty="0"/>
              <a:t>Руководители -</a:t>
            </a:r>
            <a:endParaRPr lang="ru-RU" sz="3700" dirty="0"/>
          </a:p>
          <a:p>
            <a:pPr marL="0" indent="0">
              <a:buNone/>
            </a:pPr>
            <a:r>
              <a:rPr lang="ru-RU" sz="3700" dirty="0"/>
              <a:t>у</a:t>
            </a:r>
            <a:r>
              <a:rPr lang="ru-RU" sz="3700" dirty="0" smtClean="0"/>
              <a:t>чителя </a:t>
            </a:r>
            <a:r>
              <a:rPr lang="ru-RU" sz="3700" dirty="0"/>
              <a:t>логопеды:</a:t>
            </a:r>
          </a:p>
          <a:p>
            <a:pPr marL="0" indent="0" fontAlgn="base">
              <a:buNone/>
            </a:pPr>
            <a:r>
              <a:rPr lang="ru-RU" sz="3700" b="1" dirty="0"/>
              <a:t>Пархоменко Екатерина Сергеевна</a:t>
            </a:r>
            <a:endParaRPr lang="ru-RU" sz="3700" dirty="0"/>
          </a:p>
          <a:p>
            <a:pPr marL="0" indent="0" fontAlgn="base">
              <a:buNone/>
            </a:pPr>
            <a:r>
              <a:rPr lang="ru-RU" sz="3700" b="1" dirty="0" err="1"/>
              <a:t>Медкова</a:t>
            </a:r>
            <a:r>
              <a:rPr lang="ru-RU" sz="3700" b="1" dirty="0"/>
              <a:t> Олеся Николаевна</a:t>
            </a:r>
            <a:endParaRPr lang="ru-RU" sz="3700" dirty="0"/>
          </a:p>
          <a:p>
            <a:pPr marL="0" indent="0">
              <a:buNone/>
            </a:pPr>
            <a:r>
              <a:rPr lang="ru-RU" sz="3700" b="1" dirty="0"/>
              <a:t>Тимошенко Екатерина Евгеньевна</a:t>
            </a:r>
            <a:endParaRPr lang="ru-RU" sz="3700" dirty="0"/>
          </a:p>
          <a:p>
            <a:pPr marL="0" indent="0">
              <a:buNone/>
            </a:pPr>
            <a:endParaRPr lang="ru-RU" sz="3700" dirty="0"/>
          </a:p>
          <a:p>
            <a:pPr marL="0" indent="358775" algn="just">
              <a:buNone/>
            </a:pPr>
            <a:r>
              <a:rPr lang="ru-RU" sz="3700" dirty="0"/>
              <a:t>У детей с фонетическим недоразвитием речи наблюдается нормальный слух и интеллект, </a:t>
            </a:r>
            <a:endParaRPr lang="ru-RU" sz="3700" dirty="0"/>
          </a:p>
          <a:p>
            <a:pPr marL="0" indent="0" algn="just">
              <a:buNone/>
            </a:pPr>
            <a:r>
              <a:rPr lang="ru-RU" sz="3700" dirty="0"/>
              <a:t>н</a:t>
            </a:r>
            <a:r>
              <a:rPr lang="ru-RU" sz="3700" dirty="0" smtClean="0"/>
              <a:t>о   </a:t>
            </a:r>
            <a:r>
              <a:rPr lang="ru-RU" sz="3700" dirty="0"/>
              <a:t>имеются </a:t>
            </a:r>
            <a:r>
              <a:rPr lang="ru-RU" sz="3700" dirty="0" smtClean="0"/>
              <a:t> отклонения   </a:t>
            </a:r>
            <a:r>
              <a:rPr lang="ru-RU" sz="3700" dirty="0"/>
              <a:t>в </a:t>
            </a:r>
            <a:r>
              <a:rPr lang="ru-RU" sz="3700" dirty="0" smtClean="0"/>
              <a:t>  развитии    </a:t>
            </a:r>
            <a:r>
              <a:rPr lang="ru-RU" sz="3700" dirty="0" err="1" smtClean="0"/>
              <a:t>звукопроизносительной</a:t>
            </a:r>
            <a:r>
              <a:rPr lang="ru-RU" sz="3700" dirty="0" smtClean="0"/>
              <a:t>   стороны   </a:t>
            </a:r>
            <a:r>
              <a:rPr lang="ru-RU" sz="3700" dirty="0"/>
              <a:t>речи, </a:t>
            </a:r>
            <a:r>
              <a:rPr lang="ru-RU" sz="3700" dirty="0" smtClean="0"/>
              <a:t>  страдает </a:t>
            </a:r>
          </a:p>
          <a:p>
            <a:pPr marL="0" indent="0" algn="just">
              <a:buNone/>
            </a:pPr>
            <a:r>
              <a:rPr lang="ru-RU" sz="3700" dirty="0" smtClean="0"/>
              <a:t>фонематическое </a:t>
            </a:r>
            <a:r>
              <a:rPr lang="ru-RU" sz="3700" dirty="0"/>
              <a:t>восприятие, </a:t>
            </a:r>
            <a:r>
              <a:rPr lang="ru-RU" sz="3700" dirty="0" err="1"/>
              <a:t>звуко</a:t>
            </a:r>
            <a:r>
              <a:rPr lang="ru-RU" sz="3700" dirty="0"/>
              <a:t> – буквенный анализ. Необходимо развивать артикуляционные навыки с одновременным развитием анализа и синтеза звукового состава речи.</a:t>
            </a:r>
          </a:p>
          <a:p>
            <a:pPr marL="0" indent="0" algn="just">
              <a:buNone/>
            </a:pPr>
            <a:r>
              <a:rPr lang="ru-RU" sz="3700" b="1" dirty="0"/>
              <a:t>Цель программы: </a:t>
            </a:r>
            <a:r>
              <a:rPr lang="ru-RU" sz="3700" dirty="0"/>
              <a:t>коррекция нарушений звукопроизношения и недостатков в формировании фонематической стороны речи. </a:t>
            </a:r>
          </a:p>
          <a:p>
            <a:pPr marL="0" indent="0" algn="just">
              <a:buNone/>
            </a:pPr>
            <a:r>
              <a:rPr lang="ru-RU" sz="3700" b="1" dirty="0" smtClean="0"/>
              <a:t>Задачи </a:t>
            </a:r>
            <a:r>
              <a:rPr lang="ru-RU" sz="3700" b="1" dirty="0"/>
              <a:t>программы:</a:t>
            </a:r>
            <a:endParaRPr lang="ru-RU" sz="3700" dirty="0"/>
          </a:p>
          <a:p>
            <a:pPr marL="0" indent="0" algn="just">
              <a:buNone/>
            </a:pPr>
            <a:r>
              <a:rPr lang="ru-RU" sz="3700" dirty="0"/>
              <a:t> В процессе коррекционного обучения детей с речевыми нарушениями решаются следующие задачи:</a:t>
            </a:r>
          </a:p>
          <a:p>
            <a:pPr marL="804863" lvl="0" indent="-271463" algn="just">
              <a:buFont typeface="+mj-lt"/>
              <a:buAutoNum type="arabicPeriod"/>
            </a:pPr>
            <a:r>
              <a:rPr lang="ru-RU" sz="3700" dirty="0"/>
              <a:t>Раннее выявление и своевременное предупреждение речевых нарушений;</a:t>
            </a:r>
          </a:p>
          <a:p>
            <a:pPr marL="804863" lvl="0" indent="-271463" algn="just">
              <a:buFont typeface="+mj-lt"/>
              <a:buAutoNum type="arabicPeriod"/>
            </a:pPr>
            <a:r>
              <a:rPr lang="ru-RU" sz="3700" dirty="0"/>
              <a:t>Постановка звуков и ввод их в речь.</a:t>
            </a:r>
          </a:p>
          <a:p>
            <a:pPr marL="804863" lvl="0" indent="-271463" algn="just">
              <a:buFont typeface="+mj-lt"/>
              <a:buAutoNum type="arabicPeriod"/>
            </a:pPr>
            <a:r>
              <a:rPr lang="ru-RU" sz="3700" dirty="0"/>
              <a:t>Воспитание артикуляционных навыков звукопроизношения и развитие слухового </a:t>
            </a:r>
            <a:r>
              <a:rPr lang="ru-RU" sz="3700" dirty="0" smtClean="0"/>
              <a:t> восприятия</a:t>
            </a:r>
            <a:r>
              <a:rPr lang="ru-RU" sz="3700" dirty="0"/>
              <a:t>:</a:t>
            </a:r>
          </a:p>
          <a:p>
            <a:pPr marL="804863" lvl="0" indent="-85725" algn="just"/>
            <a:r>
              <a:rPr lang="ru-RU" sz="3700" dirty="0"/>
              <a:t>Развитие артикуляционной и мелкой моторики, просодических  компонентов.</a:t>
            </a:r>
          </a:p>
          <a:p>
            <a:pPr marL="804863" lvl="0" indent="-85725" algn="just"/>
            <a:r>
              <a:rPr lang="ru-RU" sz="3700" dirty="0"/>
              <a:t>Развитие речевого дыхания.</a:t>
            </a:r>
          </a:p>
          <a:p>
            <a:pPr marL="804863" lvl="0" indent="-85725" algn="just"/>
            <a:r>
              <a:rPr lang="ru-RU" sz="3700" dirty="0"/>
              <a:t>Уточнение </a:t>
            </a:r>
            <a:r>
              <a:rPr lang="ru-RU" sz="3700" dirty="0" err="1"/>
              <a:t>слухопроизносительных</a:t>
            </a:r>
            <a:r>
              <a:rPr lang="ru-RU" sz="3700" dirty="0"/>
              <a:t> дифференцировок фонем.</a:t>
            </a:r>
          </a:p>
          <a:p>
            <a:pPr marL="804863" lvl="0" indent="-271463" algn="just">
              <a:buNone/>
            </a:pPr>
            <a:r>
              <a:rPr lang="ru-RU" sz="3700" dirty="0" smtClean="0"/>
              <a:t>4.     Развитие </a:t>
            </a:r>
            <a:r>
              <a:rPr lang="ru-RU" sz="3700" dirty="0"/>
              <a:t>психических функций: слухового внимания, зрительного   внимания,   слуховой  памяти, зрительной   памяти, логического мышления, пространственной ориентировки в системе коррекционной работы, направленной на устранение фонетико-фонематического недоразвития у детей старшего дошкольного возраста.</a:t>
            </a:r>
          </a:p>
          <a:p>
            <a:pPr marL="804863" lvl="0" indent="-271463" algn="just">
              <a:buNone/>
            </a:pPr>
            <a:r>
              <a:rPr lang="ru-RU" sz="3700" dirty="0" smtClean="0"/>
              <a:t>5.    Осуществление </a:t>
            </a:r>
            <a:r>
              <a:rPr lang="ru-RU" sz="3700" dirty="0"/>
              <a:t>преемственности в работе с родителями воспитанников.</a:t>
            </a:r>
          </a:p>
          <a:p>
            <a:pPr marL="0" indent="0" algn="just">
              <a:buNone/>
            </a:pPr>
            <a:endParaRPr lang="ru-RU" sz="3700" b="1" dirty="0"/>
          </a:p>
          <a:p>
            <a:pPr marL="0" indent="0" algn="just">
              <a:buNone/>
            </a:pPr>
            <a:r>
              <a:rPr lang="ru-RU" sz="3700" b="1" dirty="0" smtClean="0"/>
              <a:t>В </a:t>
            </a:r>
            <a:r>
              <a:rPr lang="ru-RU" sz="3700" b="1" dirty="0"/>
              <a:t>итоге логопедической работы дети могут:</a:t>
            </a:r>
            <a:endParaRPr lang="ru-RU" sz="3700" dirty="0"/>
          </a:p>
          <a:p>
            <a:pPr marL="804863" lvl="0" indent="-271463" algn="just"/>
            <a:r>
              <a:rPr lang="ru-RU" sz="3700" dirty="0"/>
              <a:t>правильно артикулировать все звуки речи в различных фонетических позициях и формах речи;</a:t>
            </a:r>
          </a:p>
          <a:p>
            <a:pPr marL="804863" lvl="0" indent="-271463" algn="just"/>
            <a:r>
              <a:rPr lang="ru-RU" sz="3700" dirty="0"/>
              <a:t>четко дифференцировать все изученные звуки;</a:t>
            </a:r>
          </a:p>
          <a:p>
            <a:pPr marL="804863" lvl="0" indent="-271463" algn="just"/>
            <a:r>
              <a:rPr lang="ru-RU" sz="3700" dirty="0"/>
              <a:t>называть последовательность слов в предложении, слогов и звуков в словах;</a:t>
            </a:r>
          </a:p>
          <a:p>
            <a:pPr marL="804863" lvl="0" indent="-271463" algn="just"/>
            <a:r>
              <a:rPr lang="ru-RU" sz="3700" dirty="0"/>
              <a:t>производить элементарный звуковой анализ и синтез;</a:t>
            </a:r>
          </a:p>
          <a:p>
            <a:pPr marL="804863" lvl="0" indent="-271463" algn="just"/>
            <a:r>
              <a:rPr lang="ru-RU" sz="3700" dirty="0"/>
              <a:t>находить в предложении слова с заданным звуком, определять место звука в слове;</a:t>
            </a:r>
          </a:p>
          <a:p>
            <a:pPr marL="804863" lvl="0" indent="-271463" algn="just"/>
            <a:r>
              <a:rPr lang="ru-RU" sz="3700" dirty="0"/>
              <a:t>различать понятия «звук», «слог», «предложение» на практическом уровне;</a:t>
            </a:r>
          </a:p>
          <a:p>
            <a:pPr marL="804863" lvl="0" indent="-271463" algn="just"/>
            <a:r>
              <a:rPr lang="ru-RU" sz="3700" dirty="0"/>
              <a:t>пользоваться интонационными средствами выразительности речи в пересказе, чтении стихов.</a:t>
            </a:r>
          </a:p>
          <a:p>
            <a:pPr marL="804863" indent="-271463"/>
            <a:endParaRPr lang="ru-RU" sz="3700" dirty="0"/>
          </a:p>
        </p:txBody>
      </p:sp>
      <p:pic>
        <p:nvPicPr>
          <p:cNvPr id="3" name="Рисунок 2" descr="http://www.xn--28-jlc6c.xn--p1ai/wp-content/uploads/2014/10/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1902460" cy="1851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6489" y="6149845"/>
            <a:ext cx="56197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82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23528" y="188640"/>
            <a:ext cx="8640960" cy="64807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200" b="1" i="1" dirty="0">
                <a:solidFill>
                  <a:srgbClr val="7030A0"/>
                </a:solidFill>
              </a:rPr>
              <a:t>Кружок «Грация»</a:t>
            </a:r>
          </a:p>
          <a:p>
            <a:pPr marL="0" indent="0">
              <a:buNone/>
            </a:pPr>
            <a:r>
              <a:rPr lang="ru-RU" sz="3000" b="1" dirty="0"/>
              <a:t>Руководитель</a:t>
            </a:r>
            <a:r>
              <a:rPr lang="ru-RU" sz="3000" dirty="0"/>
              <a:t> –</a:t>
            </a:r>
          </a:p>
          <a:p>
            <a:pPr marL="0" indent="0">
              <a:buNone/>
            </a:pPr>
            <a:r>
              <a:rPr lang="ru-RU" sz="3000" dirty="0"/>
              <a:t>п</a:t>
            </a:r>
            <a:r>
              <a:rPr lang="ru-RU" sz="3000" dirty="0" smtClean="0"/>
              <a:t>едагог </a:t>
            </a:r>
            <a:r>
              <a:rPr lang="ru-RU" sz="3000" dirty="0"/>
              <a:t>дополнительного образования высшей категории </a:t>
            </a:r>
          </a:p>
          <a:p>
            <a:pPr marL="0" indent="0">
              <a:buNone/>
            </a:pPr>
            <a:r>
              <a:rPr lang="ru-RU" sz="3000" b="1" dirty="0"/>
              <a:t>Касаткина Наталья Альбертовна.    </a:t>
            </a:r>
            <a:endParaRPr lang="ru-RU" sz="3000" dirty="0"/>
          </a:p>
          <a:p>
            <a:pPr marL="0" indent="0">
              <a:buNone/>
            </a:pPr>
            <a:endParaRPr lang="ru-RU" sz="3000" dirty="0"/>
          </a:p>
          <a:p>
            <a:pPr marL="0" indent="0" algn="just">
              <a:buNone/>
            </a:pPr>
            <a:r>
              <a:rPr lang="ru-RU" sz="3000" dirty="0"/>
              <a:t>      Потребность в двигательной активности у детей дошкольного возраста настолько велика, что врачи и физиологи называют этот период «возрастом двигательной расточительности». Занятия ритмикой и хореографией помогают творчески реализовать эту потребность. Бесконечное разнообразие движений позволяет развивать не только чувство ритма, укреплять скелет и мускулатуру, но стимулирует память, внимание, мышление и воображение ребёнка.</a:t>
            </a:r>
          </a:p>
          <a:p>
            <a:pPr marL="0" indent="0" algn="just">
              <a:buNone/>
            </a:pPr>
            <a:endParaRPr lang="ru-RU" sz="3000" dirty="0"/>
          </a:p>
          <a:p>
            <a:pPr marL="0" indent="0" algn="just">
              <a:buNone/>
            </a:pPr>
            <a:r>
              <a:rPr lang="ru-RU" sz="3000" dirty="0"/>
              <a:t>  </a:t>
            </a:r>
            <a:r>
              <a:rPr lang="ru-RU" sz="3000" dirty="0" smtClean="0"/>
              <a:t>    </a:t>
            </a:r>
            <a:r>
              <a:rPr lang="ru-RU" sz="3000" dirty="0"/>
              <a:t>Увлекательные и полезные занятия сформируют у ребенка правильную осанку, разовьют координацию и пластику тела, которые можно будет поддерживать в течение всей жизни. Ритмика положительно влияет не только на физическую подготовку ребенка, но и развивает у него восприятие музыки и воображение.</a:t>
            </a:r>
          </a:p>
          <a:p>
            <a:pPr marL="0" indent="0" algn="just">
              <a:buNone/>
            </a:pPr>
            <a:r>
              <a:rPr lang="ru-RU" sz="3000" dirty="0"/>
              <a:t> </a:t>
            </a:r>
          </a:p>
          <a:p>
            <a:pPr marL="0" indent="0" algn="just">
              <a:buNone/>
            </a:pPr>
            <a:r>
              <a:rPr lang="ru-RU" sz="3000" b="1" dirty="0"/>
              <a:t>Цель:</a:t>
            </a:r>
            <a:endParaRPr lang="ru-RU" sz="3000" dirty="0"/>
          </a:p>
          <a:p>
            <a:pPr marL="0" indent="0" algn="just">
              <a:buNone/>
            </a:pPr>
            <a:r>
              <a:rPr lang="ru-RU" sz="3000" dirty="0"/>
              <a:t>   Выявление, раскрытие и развитие специальных (художественных) способностей каждого воспитанника, развитие личности дошкольника, создание благоприятных условий для сохранения и укрепления здоровья, обучение дошкольников основам ритмики и хореографии.</a:t>
            </a:r>
          </a:p>
          <a:p>
            <a:pPr marL="0" indent="0">
              <a:buNone/>
            </a:pPr>
            <a:r>
              <a:rPr lang="ru-RU" sz="3000" dirty="0"/>
              <a:t> </a:t>
            </a:r>
          </a:p>
          <a:p>
            <a:pPr marL="0" indent="0">
              <a:buNone/>
            </a:pPr>
            <a:r>
              <a:rPr lang="ru-RU" sz="3000" b="1" dirty="0"/>
              <a:t>Задачи:</a:t>
            </a:r>
            <a:endParaRPr lang="ru-RU" sz="3000" dirty="0"/>
          </a:p>
          <a:p>
            <a:pPr marL="631825" lvl="0" indent="-273050" algn="just"/>
            <a:r>
              <a:rPr lang="ru-RU" sz="3000" dirty="0"/>
              <a:t>Развивать интеллектуальный, физический, духовный, творческий потенциал воспитанников. </a:t>
            </a:r>
          </a:p>
          <a:p>
            <a:pPr marL="631825" lvl="0" indent="-273050" algn="just"/>
            <a:r>
              <a:rPr lang="ru-RU" sz="3000" dirty="0"/>
              <a:t>Прививать навыки здорового образа жизни. </a:t>
            </a:r>
          </a:p>
          <a:p>
            <a:pPr marL="631825" lvl="0" indent="-273050" algn="just"/>
            <a:r>
              <a:rPr lang="ru-RU" sz="3000" dirty="0"/>
              <a:t>Развивать силу, выносливость, ловкость, гибкость, координацию движений, умение преодолевать трудности, закалять волю. </a:t>
            </a:r>
          </a:p>
          <a:p>
            <a:pPr marL="631825" lvl="0" indent="-273050" algn="just"/>
            <a:r>
              <a:rPr lang="ru-RU" sz="3000" dirty="0"/>
              <a:t>Способствовать становлению чувства ритма, темпа, исполнительских навыков в танце и художественного вкуса.</a:t>
            </a:r>
          </a:p>
          <a:p>
            <a:pPr marL="631825" lvl="0" indent="-273050" algn="just"/>
            <a:r>
              <a:rPr lang="ru-RU" sz="3000" dirty="0"/>
              <a:t>Формировать красивые манеры, походку, осанку, выразительность телодвижений и поз.</a:t>
            </a:r>
          </a:p>
          <a:p>
            <a:pPr marL="631825" lvl="0" indent="-273050" algn="just"/>
            <a:r>
              <a:rPr lang="ru-RU" sz="3000" dirty="0"/>
              <a:t>Избавлять от стеснительности, зажатости, комплексов.</a:t>
            </a:r>
          </a:p>
          <a:p>
            <a:pPr marL="631825" lvl="0" indent="-273050" algn="just"/>
            <a:r>
              <a:rPr lang="ru-RU" sz="3000" dirty="0"/>
              <a:t>Учить радоваться успехам других и вносить вклад в общий успех.</a:t>
            </a:r>
          </a:p>
          <a:p>
            <a:endParaRPr lang="ru-RU" sz="3000" dirty="0"/>
          </a:p>
        </p:txBody>
      </p:sp>
      <p:pic>
        <p:nvPicPr>
          <p:cNvPr id="3" name="Рисунок 2" descr="product_thumb.jpg"/>
          <p:cNvPicPr/>
          <p:nvPr/>
        </p:nvPicPr>
        <p:blipFill>
          <a:blip r:embed="rId2" cstate="print"/>
          <a:srcRect b="15988"/>
          <a:stretch>
            <a:fillRect/>
          </a:stretch>
        </p:blipFill>
        <p:spPr>
          <a:xfrm>
            <a:off x="5868144" y="116632"/>
            <a:ext cx="3105150" cy="132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7536" y="6149845"/>
            <a:ext cx="56197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82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23528" y="116632"/>
            <a:ext cx="8640960" cy="648072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x-none" sz="6200" b="1" i="1">
                <a:solidFill>
                  <a:srgbClr val="7030A0"/>
                </a:solidFill>
              </a:rPr>
              <a:t>«</a:t>
            </a:r>
            <a:r>
              <a:rPr lang="x-none" sz="6200" b="1" i="1" smtClean="0">
                <a:solidFill>
                  <a:srgbClr val="7030A0"/>
                </a:solidFill>
              </a:rPr>
              <a:t>Осьминожки»</a:t>
            </a:r>
            <a:endParaRPr lang="ru-RU" sz="6200" b="1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x-none" sz="3700" b="1" i="1" smtClean="0"/>
              <a:t>Оздоровительные занятия в бассейне </a:t>
            </a:r>
            <a:r>
              <a:rPr lang="ru-RU" sz="3700" dirty="0"/>
              <a:t> </a:t>
            </a:r>
          </a:p>
          <a:p>
            <a:pPr marL="0" indent="0">
              <a:buNone/>
            </a:pPr>
            <a:r>
              <a:rPr lang="ru-RU" sz="3700" b="1" dirty="0"/>
              <a:t>Руководитель </a:t>
            </a:r>
            <a:r>
              <a:rPr lang="ru-RU" sz="3700" b="1" dirty="0" smtClean="0"/>
              <a:t>-</a:t>
            </a:r>
            <a:endParaRPr lang="ru-RU" sz="3700" dirty="0"/>
          </a:p>
          <a:p>
            <a:pPr marL="0" indent="0">
              <a:buNone/>
            </a:pPr>
            <a:r>
              <a:rPr lang="ru-RU" sz="3700" dirty="0"/>
              <a:t>инструктор по физической </a:t>
            </a:r>
            <a:r>
              <a:rPr lang="ru-RU" sz="3700" dirty="0" smtClean="0"/>
              <a:t>культуре  </a:t>
            </a:r>
          </a:p>
          <a:p>
            <a:pPr marL="0" indent="0">
              <a:buNone/>
            </a:pPr>
            <a:r>
              <a:rPr lang="ru-RU" sz="3700" dirty="0" smtClean="0"/>
              <a:t>высшей </a:t>
            </a:r>
            <a:r>
              <a:rPr lang="ru-RU" sz="3700" dirty="0"/>
              <a:t>категории</a:t>
            </a:r>
          </a:p>
          <a:p>
            <a:pPr marL="0" indent="0">
              <a:buNone/>
            </a:pPr>
            <a:r>
              <a:rPr lang="ru-RU" sz="3700" b="1" dirty="0"/>
              <a:t>Березовая Наталья Борисовна</a:t>
            </a:r>
            <a:endParaRPr lang="ru-RU" sz="3700" dirty="0"/>
          </a:p>
          <a:p>
            <a:pPr marL="0" indent="0">
              <a:buNone/>
            </a:pPr>
            <a:r>
              <a:rPr lang="ru-RU" sz="3700" b="1" dirty="0"/>
              <a:t> </a:t>
            </a:r>
            <a:endParaRPr lang="ru-RU" sz="3700" dirty="0"/>
          </a:p>
          <a:p>
            <a:pPr marL="0" indent="0" algn="just">
              <a:buNone/>
            </a:pPr>
            <a:r>
              <a:rPr lang="ru-RU" sz="3700" dirty="0"/>
              <a:t>Плавание - наиболее гармоничная и </a:t>
            </a:r>
            <a:r>
              <a:rPr lang="ru-RU" sz="3700" dirty="0" err="1"/>
              <a:t>экологичная</a:t>
            </a:r>
            <a:r>
              <a:rPr lang="ru-RU" sz="3700" dirty="0"/>
              <a:t> физическая нагрузка, одно из эффективных средств укрепления здоровья и физического развития ребенка. </a:t>
            </a:r>
          </a:p>
          <a:p>
            <a:pPr marL="0" indent="0" algn="just">
              <a:buNone/>
            </a:pPr>
            <a:r>
              <a:rPr lang="ru-RU" sz="3700" dirty="0"/>
              <a:t> </a:t>
            </a:r>
          </a:p>
          <a:p>
            <a:pPr marL="0" indent="0" algn="just">
              <a:buNone/>
            </a:pPr>
            <a:r>
              <a:rPr lang="ru-RU" sz="3700" dirty="0"/>
              <a:t>Плавание - мощный эмоционально-положительный фактор, который позволяет решать важные задачи: </a:t>
            </a:r>
          </a:p>
          <a:p>
            <a:pPr marL="0" indent="0" algn="just">
              <a:buNone/>
            </a:pPr>
            <a:r>
              <a:rPr lang="ru-RU" sz="3700" dirty="0"/>
              <a:t> </a:t>
            </a:r>
          </a:p>
          <a:p>
            <a:pPr marL="0" lvl="0" indent="0" algn="just">
              <a:buNone/>
            </a:pPr>
            <a:r>
              <a:rPr lang="ru-RU" sz="3700" dirty="0"/>
              <a:t>способствует коррекции нарушения осанки,</a:t>
            </a:r>
          </a:p>
          <a:p>
            <a:pPr marL="0" lvl="0" indent="0" algn="just">
              <a:buNone/>
            </a:pPr>
            <a:r>
              <a:rPr lang="ru-RU" sz="3700" dirty="0"/>
              <a:t>предупреждает плоскостопие,</a:t>
            </a:r>
          </a:p>
          <a:p>
            <a:pPr marL="0" lvl="0" indent="0" algn="just">
              <a:buNone/>
            </a:pPr>
            <a:r>
              <a:rPr lang="ru-RU" sz="3700" dirty="0"/>
              <a:t>способствует снятию мышечного тонуса,</a:t>
            </a:r>
          </a:p>
          <a:p>
            <a:pPr marL="0" lvl="0" indent="0" algn="just">
              <a:buNone/>
            </a:pPr>
            <a:r>
              <a:rPr lang="ru-RU" sz="3700" dirty="0"/>
              <a:t>развивает координацию, ритмичность движения,</a:t>
            </a:r>
          </a:p>
          <a:p>
            <a:pPr marL="0" lvl="0" indent="0" algn="just">
              <a:buNone/>
            </a:pPr>
            <a:r>
              <a:rPr lang="ru-RU" sz="3700" dirty="0"/>
              <a:t>увеличивает двигательные возможности организма.</a:t>
            </a:r>
          </a:p>
          <a:p>
            <a:pPr marL="0" indent="0" algn="just">
              <a:buNone/>
            </a:pPr>
            <a:r>
              <a:rPr lang="ru-RU" sz="3700" dirty="0"/>
              <a:t> </a:t>
            </a:r>
          </a:p>
          <a:p>
            <a:pPr marL="0" indent="0" algn="just">
              <a:buNone/>
            </a:pPr>
            <a:r>
              <a:rPr lang="ru-RU" sz="3700" dirty="0"/>
              <a:t>Систематические занятия в бассейне улучшают работу органов кровообращения и дыхания. Оказывает мощное закаливающее и </a:t>
            </a:r>
            <a:r>
              <a:rPr lang="ru-RU" sz="3700" dirty="0" err="1" smtClean="0"/>
              <a:t>оздоравливающее</a:t>
            </a:r>
            <a:r>
              <a:rPr lang="ru-RU" sz="3700" dirty="0" smtClean="0"/>
              <a:t> </a:t>
            </a:r>
            <a:r>
              <a:rPr lang="ru-RU" sz="3700" dirty="0"/>
              <a:t>действие. </a:t>
            </a:r>
          </a:p>
          <a:p>
            <a:pPr marL="0" indent="0" algn="just">
              <a:buNone/>
            </a:pPr>
            <a:r>
              <a:rPr lang="ru-RU" sz="3700" dirty="0"/>
              <a:t> </a:t>
            </a:r>
          </a:p>
          <a:p>
            <a:pPr marL="0" indent="0" algn="just">
              <a:buNone/>
            </a:pPr>
            <a:r>
              <a:rPr lang="ru-RU" sz="3700" dirty="0"/>
              <a:t>В нашем ДОУ доступны занятия для детей 2-3-х лет по укреплению здоровья, гармоничного развития и физического совершенствования ребенка. Во время занятий в бассейне  происходит знакомство с водой в виде игр и специальных плавательных упражнений в непринужденной атмосфере, с применением специального оборудования. Дети учатся без колебаний заходить в воду и окунаться. В таком возрасте лучше не пытаться учить малышей плавать.  Для  физического и психологического комфорта ребенка будет гораздо полезнее, если  просто какое-то время он будет проводить   в воде, играть, плескаться.  Надо просто делать все то, что ему нравиться, прививая, таким образом, любовь к водной стихии.</a:t>
            </a:r>
          </a:p>
          <a:p>
            <a:pPr marL="0" indent="0" algn="just">
              <a:buNone/>
            </a:pPr>
            <a:r>
              <a:rPr lang="ru-RU" sz="3700" dirty="0"/>
              <a:t> </a:t>
            </a:r>
          </a:p>
          <a:p>
            <a:pPr marL="0" indent="0" algn="just">
              <a:buNone/>
            </a:pPr>
            <a:r>
              <a:rPr lang="ru-RU" sz="3700" dirty="0" smtClean="0"/>
              <a:t> </a:t>
            </a:r>
            <a:r>
              <a:rPr lang="ru-RU" sz="3700" dirty="0"/>
              <a:t>В средних, старших и подготовительных группах  дополнительное занятие в бассейне будет проводиться по программе «Осьминожки»,  которая наряду с оздоровлением и укреплением детского организма предусматривает: </a:t>
            </a:r>
          </a:p>
          <a:p>
            <a:pPr marL="0" indent="0" algn="just">
              <a:buNone/>
            </a:pPr>
            <a:r>
              <a:rPr lang="ru-RU" sz="3700" dirty="0"/>
              <a:t> </a:t>
            </a:r>
          </a:p>
          <a:p>
            <a:pPr marL="631825" lvl="0" indent="-273050" algn="just"/>
            <a:r>
              <a:rPr lang="ru-RU" sz="3700" dirty="0" smtClean="0"/>
              <a:t>Повышение </a:t>
            </a:r>
            <a:r>
              <a:rPr lang="ru-RU" sz="3700" dirty="0"/>
              <a:t>показателей физического развития детей;</a:t>
            </a:r>
          </a:p>
          <a:p>
            <a:pPr marL="631825" lvl="0" indent="-273050" algn="just"/>
            <a:r>
              <a:rPr lang="ru-RU" sz="3700" dirty="0" smtClean="0"/>
              <a:t>Расширение </a:t>
            </a:r>
            <a:r>
              <a:rPr lang="ru-RU" sz="3700" dirty="0"/>
              <a:t>спектра двигательных умений и навыков в воде</a:t>
            </a:r>
            <a:r>
              <a:rPr lang="ru-RU" sz="3700" dirty="0" smtClean="0"/>
              <a:t>.</a:t>
            </a:r>
            <a:r>
              <a:rPr lang="ru-RU" sz="3700" dirty="0"/>
              <a:t> </a:t>
            </a:r>
          </a:p>
          <a:p>
            <a:pPr marL="0" indent="0">
              <a:buNone/>
            </a:pPr>
            <a:r>
              <a:rPr lang="ru-RU" sz="3700" dirty="0"/>
              <a:t> </a:t>
            </a:r>
          </a:p>
          <a:p>
            <a:endParaRPr lang="ru-RU" sz="3700" dirty="0"/>
          </a:p>
        </p:txBody>
      </p:sp>
      <p:pic>
        <p:nvPicPr>
          <p:cNvPr id="3" name="Picture 2" descr="cartoon_children-games--03_25-1024x7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010951" cy="131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7536" y="6149845"/>
            <a:ext cx="56197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82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23528" y="188640"/>
            <a:ext cx="8640960" cy="648072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6200" b="1" i="1" dirty="0">
                <a:solidFill>
                  <a:srgbClr val="7030A0"/>
                </a:solidFill>
              </a:rPr>
              <a:t>«Подготовка детей к школе»</a:t>
            </a:r>
          </a:p>
          <a:p>
            <a:pPr marL="0" indent="0">
              <a:buNone/>
            </a:pPr>
            <a:r>
              <a:rPr lang="ru-RU" sz="3700" b="1" dirty="0"/>
              <a:t>Руководитель</a:t>
            </a:r>
            <a:endParaRPr lang="ru-RU" sz="3700" dirty="0"/>
          </a:p>
          <a:p>
            <a:pPr marL="0" indent="0">
              <a:buNone/>
            </a:pPr>
            <a:r>
              <a:rPr lang="ru-RU" sz="3700" dirty="0"/>
              <a:t>педагог-психолог </a:t>
            </a:r>
          </a:p>
          <a:p>
            <a:pPr marL="0" indent="0">
              <a:buNone/>
            </a:pPr>
            <a:r>
              <a:rPr lang="ru-RU" sz="3700" dirty="0"/>
              <a:t>высшей категории</a:t>
            </a:r>
          </a:p>
          <a:p>
            <a:pPr marL="0" indent="0" fontAlgn="base">
              <a:buNone/>
            </a:pPr>
            <a:r>
              <a:rPr lang="ru-RU" sz="3700" b="1" dirty="0" err="1"/>
              <a:t>Кокташева</a:t>
            </a:r>
            <a:r>
              <a:rPr lang="ru-RU" sz="3700" b="1" dirty="0"/>
              <a:t> Галина Геннадьевна</a:t>
            </a:r>
            <a:endParaRPr lang="ru-RU" sz="3700" dirty="0"/>
          </a:p>
          <a:p>
            <a:pPr marL="0" indent="0" fontAlgn="base">
              <a:buNone/>
            </a:pPr>
            <a:r>
              <a:rPr lang="ru-RU" sz="3700" dirty="0"/>
              <a:t> </a:t>
            </a:r>
          </a:p>
          <a:p>
            <a:pPr marL="0" indent="358775" algn="just" fontAlgn="base">
              <a:buNone/>
            </a:pPr>
            <a:r>
              <a:rPr lang="ru-RU" sz="3700" dirty="0"/>
              <a:t>В наше время продвинутых родителей и обилия дошкольных </a:t>
            </a:r>
            <a:r>
              <a:rPr lang="ru-RU" sz="3700" dirty="0" smtClean="0"/>
              <a:t>услуг </a:t>
            </a:r>
            <a:r>
              <a:rPr lang="ru-RU" sz="3700" dirty="0"/>
              <a:t>редкие </a:t>
            </a:r>
            <a:r>
              <a:rPr lang="ru-RU" sz="3700" dirty="0" smtClean="0"/>
              <a:t> папа  </a:t>
            </a:r>
            <a:r>
              <a:rPr lang="ru-RU" sz="3700" dirty="0"/>
              <a:t>с </a:t>
            </a:r>
            <a:r>
              <a:rPr lang="ru-RU" sz="3700" dirty="0" smtClean="0"/>
              <a:t> мамой </a:t>
            </a:r>
          </a:p>
          <a:p>
            <a:pPr marL="0" indent="0" algn="just" fontAlgn="base">
              <a:buNone/>
            </a:pPr>
            <a:r>
              <a:rPr lang="ru-RU" sz="3700" dirty="0" smtClean="0"/>
              <a:t>не </a:t>
            </a:r>
            <a:r>
              <a:rPr lang="ru-RU" sz="3700" dirty="0"/>
              <a:t>зададут себе вопрос: «А готов ли мой ребенок к школе? Чему его должны научить к моменту </a:t>
            </a:r>
            <a:endParaRPr lang="ru-RU" sz="3700" dirty="0" smtClean="0"/>
          </a:p>
          <a:p>
            <a:pPr marL="0" indent="0" algn="just" fontAlgn="base">
              <a:buNone/>
            </a:pPr>
            <a:r>
              <a:rPr lang="ru-RU" sz="3700" dirty="0" smtClean="0"/>
              <a:t>начала </a:t>
            </a:r>
            <a:r>
              <a:rPr lang="ru-RU" sz="3700" dirty="0"/>
              <a:t>школьного пути?» Чтобы ответить на эти вопросы, протестировать способности вашего ребенка, а также квалифицированно подготовить его к школьному обучению, в нашем ДОУ открыли дополнительные занятия подготовки к школе. </a:t>
            </a:r>
          </a:p>
          <a:p>
            <a:pPr marL="0" indent="358775" algn="just" fontAlgn="base">
              <a:buNone/>
            </a:pPr>
            <a:r>
              <a:rPr lang="ru-RU" sz="3700" dirty="0"/>
              <a:t>В связи с неравномерностью процесса роста и развития, не все дети (6-7 -летние) готовы к обучению к школе. Некоторые из них, в силу индивидуальных психофизиологических особенностей, трудно адаптируются к новым условиям, с трудом справляются с режимом работы и учебной программой. Поэтому важно заранее определить степень готовности ребенка к школе и помочь ему в преодолении трудностей на начальном этапе обучения. Чтобы решить эти и многие другие проблемы, занятия с детьми будет проводить педагог – психолог.</a:t>
            </a:r>
          </a:p>
          <a:p>
            <a:pPr marL="0" indent="358775" algn="just">
              <a:buNone/>
            </a:pPr>
            <a:r>
              <a:rPr lang="ru-RU" sz="3700" dirty="0"/>
              <a:t>Дополнительная программа «Подготовка детей к школе» учитывает всестороннее развитие ребенка на всех этапах его становления: социальном, эмоциональном, коммуникативном, мотивационном. Важным моментом в реализации данной программы является плавный переход игровой мотивации старшего дошкольника на учебную мотивацию, что является предпосылкой для нового социального статуса - школьника. Программа психологического сопровождения старших дошкольников основана на игровом методе обучения.  Игры-беседы, мини-этюды, этические сказки помогают ребенку увидеть необычное в обычном, развивают память, связную речь, воображение, логику, интерес к окружающему, помогают осознавать мотивы поведения, воспитывают бережное отношение ко всему, что их окружает. </a:t>
            </a:r>
          </a:p>
          <a:p>
            <a:pPr marL="0" indent="358775" algn="just">
              <a:buNone/>
            </a:pPr>
            <a:r>
              <a:rPr lang="ru-RU" sz="3700" dirty="0"/>
              <a:t>Игровые ситуации, создаваемые в процессе совместной деятельности, позволяют ребенку почувствовать себя в роли школьника. Это является новизной программы. </a:t>
            </a:r>
          </a:p>
          <a:p>
            <a:pPr marL="0" indent="0">
              <a:buNone/>
            </a:pPr>
            <a:endParaRPr lang="ru-RU" sz="3700" dirty="0"/>
          </a:p>
          <a:p>
            <a:pPr marL="0" indent="0">
              <a:buNone/>
            </a:pPr>
            <a:r>
              <a:rPr lang="ru-RU" sz="3700" b="1" dirty="0"/>
              <a:t>Цель программы:</a:t>
            </a:r>
            <a:r>
              <a:rPr lang="ru-RU" sz="3700" dirty="0"/>
              <a:t> обеспечение психологической готовности к обучению в школе посредством развития учебно-познавательных мотивов и способностей ребенка. </a:t>
            </a:r>
          </a:p>
          <a:p>
            <a:pPr marL="0" indent="0">
              <a:buNone/>
            </a:pPr>
            <a:endParaRPr lang="ru-RU" sz="3700" dirty="0"/>
          </a:p>
          <a:p>
            <a:pPr marL="0" indent="0">
              <a:buNone/>
            </a:pPr>
            <a:r>
              <a:rPr lang="ru-RU" sz="3700" b="1" dirty="0"/>
              <a:t>Задачи:	</a:t>
            </a:r>
            <a:endParaRPr lang="ru-RU" sz="3700" dirty="0"/>
          </a:p>
          <a:p>
            <a:pPr marL="719138" lvl="0" indent="-360363" algn="just"/>
            <a:r>
              <a:rPr lang="ru-RU" sz="3700" dirty="0"/>
              <a:t>способствовать развитию познавательных процессов, развитию речи и развитию начал логического мышления; </a:t>
            </a:r>
          </a:p>
          <a:p>
            <a:pPr marL="719138" lvl="0" indent="-360363" algn="just"/>
            <a:r>
              <a:rPr lang="ru-RU" sz="3700" dirty="0"/>
              <a:t>способствовать развитию творческих способностей и воображения, индивидуальному самовыражению детей; </a:t>
            </a:r>
          </a:p>
          <a:p>
            <a:pPr marL="719138" lvl="0" indent="-360363" algn="just"/>
            <a:r>
              <a:rPr lang="ru-RU" sz="3700" dirty="0"/>
              <a:t>способствовать развитию произвольности, умения управлять своим поведением, подчиняться правилам, работать по образцу и по словесной инструкции; </a:t>
            </a:r>
          </a:p>
          <a:p>
            <a:pPr marL="719138" lvl="0" indent="-360363" algn="just"/>
            <a:r>
              <a:rPr lang="ru-RU" sz="3700" dirty="0"/>
              <a:t>сформировать у детей представление о внутреннем мире человека, о его месте в окружающем мире;</a:t>
            </a:r>
          </a:p>
          <a:p>
            <a:pPr marL="719138" lvl="0" indent="-360363" algn="just"/>
            <a:r>
              <a:rPr lang="ru-RU" sz="3700" dirty="0"/>
              <a:t>способствовать развитию эмоций и коммуникативных способностей.</a:t>
            </a:r>
          </a:p>
          <a:p>
            <a:pPr marL="0" indent="0" fontAlgn="base">
              <a:buNone/>
            </a:pPr>
            <a:r>
              <a:rPr lang="ru-RU" sz="3700" dirty="0"/>
              <a:t> </a:t>
            </a:r>
          </a:p>
          <a:p>
            <a:pPr marL="0" indent="0">
              <a:buNone/>
            </a:pPr>
            <a:endParaRPr lang="ru-RU" sz="3700" dirty="0"/>
          </a:p>
          <a:p>
            <a:endParaRPr lang="ru-RU" sz="37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6" r="18345"/>
          <a:stretch/>
        </p:blipFill>
        <p:spPr bwMode="auto">
          <a:xfrm>
            <a:off x="6660232" y="0"/>
            <a:ext cx="2262366" cy="1772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1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7536" y="6149845"/>
            <a:ext cx="56197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82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553</Words>
  <Application>Microsoft Office PowerPoint</Application>
  <PresentationFormat>Экран (4:3)</PresentationFormat>
  <Paragraphs>216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Кирилл</cp:lastModifiedBy>
  <cp:revision>28</cp:revision>
  <dcterms:created xsi:type="dcterms:W3CDTF">2019-02-23T13:39:21Z</dcterms:created>
  <dcterms:modified xsi:type="dcterms:W3CDTF">2019-02-24T14:15:47Z</dcterms:modified>
</cp:coreProperties>
</file>